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6"/>
  </p:notesMasterIdLst>
  <p:sldIdLst>
    <p:sldId id="710" r:id="rId2"/>
    <p:sldId id="692" r:id="rId3"/>
    <p:sldId id="712" r:id="rId4"/>
    <p:sldId id="679" r:id="rId5"/>
    <p:sldId id="662" r:id="rId6"/>
    <p:sldId id="709" r:id="rId7"/>
    <p:sldId id="695" r:id="rId8"/>
    <p:sldId id="696" r:id="rId9"/>
    <p:sldId id="698" r:id="rId10"/>
    <p:sldId id="683" r:id="rId11"/>
    <p:sldId id="705" r:id="rId12"/>
    <p:sldId id="713" r:id="rId13"/>
    <p:sldId id="704" r:id="rId14"/>
    <p:sldId id="711" r:id="rId15"/>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94" userDrawn="1">
          <p15:clr>
            <a:srgbClr val="A4A3A4"/>
          </p15:clr>
        </p15:guide>
        <p15:guide id="2" pos="4362" userDrawn="1">
          <p15:clr>
            <a:srgbClr val="A4A3A4"/>
          </p15:clr>
        </p15:guide>
        <p15:guide id="3" orient="horz" pos="245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7185"/>
    <a:srgbClr val="5D8299"/>
    <a:srgbClr val="597C91"/>
    <a:srgbClr val="C4D2DA"/>
    <a:srgbClr val="BCCCD6"/>
    <a:srgbClr val="688DA3"/>
    <a:srgbClr val="92A87E"/>
    <a:srgbClr val="DDF2FB"/>
    <a:srgbClr val="ABD1E4"/>
    <a:srgbClr val="AAD2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01" autoAdjust="0"/>
    <p:restoredTop sz="94667"/>
  </p:normalViewPr>
  <p:slideViewPr>
    <p:cSldViewPr snapToGrid="0">
      <p:cViewPr varScale="1">
        <p:scale>
          <a:sx n="101" d="100"/>
          <a:sy n="101" d="100"/>
        </p:scale>
        <p:origin x="636" y="108"/>
      </p:cViewPr>
      <p:guideLst>
        <p:guide orient="horz" pos="1094"/>
        <p:guide pos="4362"/>
        <p:guide orient="horz" pos="2455"/>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96" d="100"/>
          <a:sy n="96" d="100"/>
        </p:scale>
        <p:origin x="3120"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CAAFE5-FAA3-8741-9E75-678916D59D20}" type="datetimeFigureOut">
              <a:rPr lang="da-DK" smtClean="0"/>
              <a:t>26-02-2026</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021BFC-ABC5-B24C-9A84-96BBF7D764C5}" type="slidenum">
              <a:rPr lang="da-DK" smtClean="0"/>
              <a:t>‹nr.›</a:t>
            </a:fld>
            <a:endParaRPr lang="da-DK"/>
          </a:p>
        </p:txBody>
      </p:sp>
    </p:spTree>
    <p:extLst>
      <p:ext uri="{BB962C8B-B14F-4D97-AF65-F5344CB8AC3E}">
        <p14:creationId xmlns:p14="http://schemas.microsoft.com/office/powerpoint/2010/main" val="2646570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21BFC-ABC5-B24C-9A84-96BBF7D764C5}"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4261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51167-4FAF-1C67-56F2-F871526D452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CE39C2C-40EA-F034-5F47-B2CE064BB174}"/>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89E89645-6842-DA26-47DC-46BA08C47F5A}"/>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8E434B20-3267-6B06-653B-1355014C067A}"/>
              </a:ext>
            </a:extLst>
          </p:cNvPr>
          <p:cNvSpPr>
            <a:spLocks noGrp="1"/>
          </p:cNvSpPr>
          <p:nvPr>
            <p:ph type="sldNum" sz="quarter" idx="5"/>
          </p:nvPr>
        </p:nvSpPr>
        <p:spPr/>
        <p:txBody>
          <a:bodyPr/>
          <a:lstStyle/>
          <a:p>
            <a:fld id="{BB021BFC-ABC5-B24C-9A84-96BBF7D764C5}" type="slidenum">
              <a:rPr lang="da-DK" smtClean="0"/>
              <a:t>11</a:t>
            </a:fld>
            <a:endParaRPr lang="da-DK"/>
          </a:p>
        </p:txBody>
      </p:sp>
    </p:spTree>
    <p:extLst>
      <p:ext uri="{BB962C8B-B14F-4D97-AF65-F5344CB8AC3E}">
        <p14:creationId xmlns:p14="http://schemas.microsoft.com/office/powerpoint/2010/main" val="3244356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B021BFC-ABC5-B24C-9A84-96BBF7D764C5}" type="slidenum">
              <a:rPr lang="da-DK" smtClean="0"/>
              <a:t>2</a:t>
            </a:fld>
            <a:endParaRPr lang="da-DK"/>
          </a:p>
        </p:txBody>
      </p:sp>
    </p:spTree>
    <p:extLst>
      <p:ext uri="{BB962C8B-B14F-4D97-AF65-F5344CB8AC3E}">
        <p14:creationId xmlns:p14="http://schemas.microsoft.com/office/powerpoint/2010/main" val="195117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2389C-6C6C-9BF1-84BD-796CA3D8F4E9}"/>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8A48122-C7C9-124F-BA01-570D831EBFF0}"/>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72652AC6-2C0E-5BB5-D58F-1212B0AE0065}"/>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385F8354-CE1C-617B-2A3B-F19BC95CCE45}"/>
              </a:ext>
            </a:extLst>
          </p:cNvPr>
          <p:cNvSpPr>
            <a:spLocks noGrp="1"/>
          </p:cNvSpPr>
          <p:nvPr>
            <p:ph type="sldNum" sz="quarter" idx="5"/>
          </p:nvPr>
        </p:nvSpPr>
        <p:spPr/>
        <p:txBody>
          <a:bodyPr/>
          <a:lstStyle/>
          <a:p>
            <a:fld id="{BB021BFC-ABC5-B24C-9A84-96BBF7D764C5}" type="slidenum">
              <a:rPr lang="da-DK" smtClean="0"/>
              <a:t>3</a:t>
            </a:fld>
            <a:endParaRPr lang="da-DK"/>
          </a:p>
        </p:txBody>
      </p:sp>
    </p:spTree>
    <p:extLst>
      <p:ext uri="{BB962C8B-B14F-4D97-AF65-F5344CB8AC3E}">
        <p14:creationId xmlns:p14="http://schemas.microsoft.com/office/powerpoint/2010/main" val="2126331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B021BFC-ABC5-B24C-9A84-96BBF7D764C5}" type="slidenum">
              <a:rPr lang="da-DK" smtClean="0"/>
              <a:t>4</a:t>
            </a:fld>
            <a:endParaRPr lang="da-DK"/>
          </a:p>
        </p:txBody>
      </p:sp>
    </p:spTree>
    <p:extLst>
      <p:ext uri="{BB962C8B-B14F-4D97-AF65-F5344CB8AC3E}">
        <p14:creationId xmlns:p14="http://schemas.microsoft.com/office/powerpoint/2010/main" val="1122962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76A7F-BAF5-6384-F9EE-FD323109457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C88E270-525F-FEA4-93B6-EFADC4959818}"/>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6741ADE5-3B81-5BF7-BA31-2DDADD444A78}"/>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8059B2E8-11DE-C8CE-6B6E-F8D2CCC2CE7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21BFC-ABC5-B24C-9A84-96BBF7D764C5}"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24606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2E28B-FA93-9ED7-89C5-C0FA05BC2C7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1D13440C-BC31-D136-63D5-693233CD1503}"/>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1CF7A81C-4853-3DDB-E738-AE5078570B1A}"/>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9BA5931A-3EE7-C75A-A8CA-29621DF3D0DB}"/>
              </a:ext>
            </a:extLst>
          </p:cNvPr>
          <p:cNvSpPr>
            <a:spLocks noGrp="1"/>
          </p:cNvSpPr>
          <p:nvPr>
            <p:ph type="sldNum" sz="quarter" idx="5"/>
          </p:nvPr>
        </p:nvSpPr>
        <p:spPr/>
        <p:txBody>
          <a:bodyPr/>
          <a:lstStyle/>
          <a:p>
            <a:fld id="{BB021BFC-ABC5-B24C-9A84-96BBF7D764C5}" type="slidenum">
              <a:rPr lang="da-DK" smtClean="0"/>
              <a:t>7</a:t>
            </a:fld>
            <a:endParaRPr lang="da-DK"/>
          </a:p>
        </p:txBody>
      </p:sp>
    </p:spTree>
    <p:extLst>
      <p:ext uri="{BB962C8B-B14F-4D97-AF65-F5344CB8AC3E}">
        <p14:creationId xmlns:p14="http://schemas.microsoft.com/office/powerpoint/2010/main" val="2744548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02CF7-4C92-869D-FE4E-1A99E2B3D2A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D79F92C-E023-B8B8-BF31-8305B268B5DA}"/>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0B3BC317-5DB5-07A7-48CC-D990939E869B}"/>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C7D11F50-C566-699F-A740-E84C852E0193}"/>
              </a:ext>
            </a:extLst>
          </p:cNvPr>
          <p:cNvSpPr>
            <a:spLocks noGrp="1"/>
          </p:cNvSpPr>
          <p:nvPr>
            <p:ph type="sldNum" sz="quarter" idx="5"/>
          </p:nvPr>
        </p:nvSpPr>
        <p:spPr/>
        <p:txBody>
          <a:bodyPr/>
          <a:lstStyle/>
          <a:p>
            <a:fld id="{BB021BFC-ABC5-B24C-9A84-96BBF7D764C5}" type="slidenum">
              <a:rPr lang="da-DK" smtClean="0"/>
              <a:t>8</a:t>
            </a:fld>
            <a:endParaRPr lang="da-DK"/>
          </a:p>
        </p:txBody>
      </p:sp>
    </p:spTree>
    <p:extLst>
      <p:ext uri="{BB962C8B-B14F-4D97-AF65-F5344CB8AC3E}">
        <p14:creationId xmlns:p14="http://schemas.microsoft.com/office/powerpoint/2010/main" val="1523892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76D4E-27C3-1760-476B-288FC573E03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C63546A2-0C20-FD1D-7401-700777D825D9}"/>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54D007DA-FAD7-F9FC-4D17-78CF15635251}"/>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2464AC75-F69A-B575-10D3-3763530B39B0}"/>
              </a:ext>
            </a:extLst>
          </p:cNvPr>
          <p:cNvSpPr>
            <a:spLocks noGrp="1"/>
          </p:cNvSpPr>
          <p:nvPr>
            <p:ph type="sldNum" sz="quarter" idx="5"/>
          </p:nvPr>
        </p:nvSpPr>
        <p:spPr/>
        <p:txBody>
          <a:bodyPr/>
          <a:lstStyle/>
          <a:p>
            <a:fld id="{BB021BFC-ABC5-B24C-9A84-96BBF7D764C5}" type="slidenum">
              <a:rPr lang="da-DK" smtClean="0"/>
              <a:t>9</a:t>
            </a:fld>
            <a:endParaRPr lang="da-DK"/>
          </a:p>
        </p:txBody>
      </p:sp>
    </p:spTree>
    <p:extLst>
      <p:ext uri="{BB962C8B-B14F-4D97-AF65-F5344CB8AC3E}">
        <p14:creationId xmlns:p14="http://schemas.microsoft.com/office/powerpoint/2010/main" val="835760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B021BFC-ABC5-B24C-9A84-96BBF7D764C5}" type="slidenum">
              <a:rPr lang="da-DK" smtClean="0"/>
              <a:t>10</a:t>
            </a:fld>
            <a:endParaRPr lang="da-DK"/>
          </a:p>
        </p:txBody>
      </p:sp>
    </p:spTree>
    <p:extLst>
      <p:ext uri="{BB962C8B-B14F-4D97-AF65-F5344CB8AC3E}">
        <p14:creationId xmlns:p14="http://schemas.microsoft.com/office/powerpoint/2010/main" val="171482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86F0C2-E7B7-F84A-AF87-E2D0FCD88410}"/>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FC08E05A-D156-9030-B19C-6CDDEBB3F0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A6C0528C-6CCE-DC67-3BD3-15BD00AE7DFD}"/>
              </a:ext>
            </a:extLst>
          </p:cNvPr>
          <p:cNvSpPr>
            <a:spLocks noGrp="1"/>
          </p:cNvSpPr>
          <p:nvPr>
            <p:ph type="dt" sz="half" idx="10"/>
          </p:nvPr>
        </p:nvSpPr>
        <p:spPr/>
        <p:txBody>
          <a:bodyPr/>
          <a:lstStyle/>
          <a:p>
            <a:fld id="{C32E7210-9D67-F543-91BE-FD782AAD9541}" type="datetimeFigureOut">
              <a:rPr lang="da-DK" smtClean="0"/>
              <a:t>26-02-2026</a:t>
            </a:fld>
            <a:endParaRPr lang="da-DK"/>
          </a:p>
        </p:txBody>
      </p:sp>
      <p:sp>
        <p:nvSpPr>
          <p:cNvPr id="5" name="Pladsholder til sidefod 4">
            <a:extLst>
              <a:ext uri="{FF2B5EF4-FFF2-40B4-BE49-F238E27FC236}">
                <a16:creationId xmlns:a16="http://schemas.microsoft.com/office/drawing/2014/main" id="{398888B6-2036-36C2-FA1D-3B867DE4640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6AAB32D-66D6-D84C-CD9B-5D4D6B874B13}"/>
              </a:ext>
            </a:extLst>
          </p:cNvPr>
          <p:cNvSpPr>
            <a:spLocks noGrp="1"/>
          </p:cNvSpPr>
          <p:nvPr>
            <p:ph type="sldNum" sz="quarter" idx="12"/>
          </p:nvPr>
        </p:nvSpPr>
        <p:spPr/>
        <p:txBody>
          <a:bodyPr/>
          <a:lstStyle/>
          <a:p>
            <a:fld id="{5106BC2B-5253-5E49-AB1C-4CF9147784EF}" type="slidenum">
              <a:rPr lang="da-DK" smtClean="0"/>
              <a:t>‹nr.›</a:t>
            </a:fld>
            <a:endParaRPr lang="da-DK"/>
          </a:p>
        </p:txBody>
      </p:sp>
    </p:spTree>
    <p:extLst>
      <p:ext uri="{BB962C8B-B14F-4D97-AF65-F5344CB8AC3E}">
        <p14:creationId xmlns:p14="http://schemas.microsoft.com/office/powerpoint/2010/main" val="5866242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A3E55F-B110-CA3F-3C9E-FC235A316213}"/>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14212C4F-1FB9-6174-4687-0D139754A784}"/>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8A6E804-B2B7-2417-63CE-9AB66CB4362A}"/>
              </a:ext>
            </a:extLst>
          </p:cNvPr>
          <p:cNvSpPr>
            <a:spLocks noGrp="1"/>
          </p:cNvSpPr>
          <p:nvPr>
            <p:ph type="dt" sz="half" idx="10"/>
          </p:nvPr>
        </p:nvSpPr>
        <p:spPr/>
        <p:txBody>
          <a:bodyPr/>
          <a:lstStyle/>
          <a:p>
            <a:fld id="{C32E7210-9D67-F543-91BE-FD782AAD9541}" type="datetimeFigureOut">
              <a:rPr lang="da-DK" smtClean="0"/>
              <a:t>26-02-2026</a:t>
            </a:fld>
            <a:endParaRPr lang="da-DK"/>
          </a:p>
        </p:txBody>
      </p:sp>
      <p:sp>
        <p:nvSpPr>
          <p:cNvPr id="5" name="Pladsholder til sidefod 4">
            <a:extLst>
              <a:ext uri="{FF2B5EF4-FFF2-40B4-BE49-F238E27FC236}">
                <a16:creationId xmlns:a16="http://schemas.microsoft.com/office/drawing/2014/main" id="{CDEC2A7C-7E70-A23A-5234-5338FBC2172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61FE620-63BB-D84B-D75B-F8C3C6B873B4}"/>
              </a:ext>
            </a:extLst>
          </p:cNvPr>
          <p:cNvSpPr>
            <a:spLocks noGrp="1"/>
          </p:cNvSpPr>
          <p:nvPr>
            <p:ph type="sldNum" sz="quarter" idx="12"/>
          </p:nvPr>
        </p:nvSpPr>
        <p:spPr/>
        <p:txBody>
          <a:bodyPr/>
          <a:lstStyle/>
          <a:p>
            <a:fld id="{5106BC2B-5253-5E49-AB1C-4CF9147784EF}" type="slidenum">
              <a:rPr lang="da-DK" smtClean="0"/>
              <a:t>‹nr.›</a:t>
            </a:fld>
            <a:endParaRPr lang="da-DK"/>
          </a:p>
        </p:txBody>
      </p:sp>
    </p:spTree>
    <p:extLst>
      <p:ext uri="{BB962C8B-B14F-4D97-AF65-F5344CB8AC3E}">
        <p14:creationId xmlns:p14="http://schemas.microsoft.com/office/powerpoint/2010/main" val="1688629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5E36FB70-EDA9-3FD5-05C2-6C2D3DEF1C44}"/>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43EAC11A-CF22-0D57-EF69-4ED83B00528C}"/>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7E3F105-9E17-1539-61F3-9F34D116000C}"/>
              </a:ext>
            </a:extLst>
          </p:cNvPr>
          <p:cNvSpPr>
            <a:spLocks noGrp="1"/>
          </p:cNvSpPr>
          <p:nvPr>
            <p:ph type="dt" sz="half" idx="10"/>
          </p:nvPr>
        </p:nvSpPr>
        <p:spPr/>
        <p:txBody>
          <a:bodyPr/>
          <a:lstStyle/>
          <a:p>
            <a:fld id="{C32E7210-9D67-F543-91BE-FD782AAD9541}" type="datetimeFigureOut">
              <a:rPr lang="da-DK" smtClean="0"/>
              <a:t>26-02-2026</a:t>
            </a:fld>
            <a:endParaRPr lang="da-DK"/>
          </a:p>
        </p:txBody>
      </p:sp>
      <p:sp>
        <p:nvSpPr>
          <p:cNvPr id="5" name="Pladsholder til sidefod 4">
            <a:extLst>
              <a:ext uri="{FF2B5EF4-FFF2-40B4-BE49-F238E27FC236}">
                <a16:creationId xmlns:a16="http://schemas.microsoft.com/office/drawing/2014/main" id="{8A27E021-D945-B134-53BF-E9898A98C80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570512E-E353-F3E9-EA44-ADBAC1DD1F74}"/>
              </a:ext>
            </a:extLst>
          </p:cNvPr>
          <p:cNvSpPr>
            <a:spLocks noGrp="1"/>
          </p:cNvSpPr>
          <p:nvPr>
            <p:ph type="sldNum" sz="quarter" idx="12"/>
          </p:nvPr>
        </p:nvSpPr>
        <p:spPr/>
        <p:txBody>
          <a:bodyPr/>
          <a:lstStyle/>
          <a:p>
            <a:fld id="{5106BC2B-5253-5E49-AB1C-4CF9147784EF}" type="slidenum">
              <a:rPr lang="da-DK" smtClean="0"/>
              <a:t>‹nr.›</a:t>
            </a:fld>
            <a:endParaRPr lang="da-DK"/>
          </a:p>
        </p:txBody>
      </p:sp>
    </p:spTree>
    <p:extLst>
      <p:ext uri="{BB962C8B-B14F-4D97-AF65-F5344CB8AC3E}">
        <p14:creationId xmlns:p14="http://schemas.microsoft.com/office/powerpoint/2010/main" val="3586245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FA11EB-12B0-8CD5-B823-460741D355FE}"/>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7F5D6635-5F9A-F060-C396-EF60F935D8A7}"/>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7EE9A09-9233-16E6-E64A-CDA493288408}"/>
              </a:ext>
            </a:extLst>
          </p:cNvPr>
          <p:cNvSpPr>
            <a:spLocks noGrp="1"/>
          </p:cNvSpPr>
          <p:nvPr>
            <p:ph type="dt" sz="half" idx="10"/>
          </p:nvPr>
        </p:nvSpPr>
        <p:spPr/>
        <p:txBody>
          <a:bodyPr/>
          <a:lstStyle/>
          <a:p>
            <a:fld id="{C32E7210-9D67-F543-91BE-FD782AAD9541}" type="datetimeFigureOut">
              <a:rPr lang="da-DK" smtClean="0"/>
              <a:t>26-02-2026</a:t>
            </a:fld>
            <a:endParaRPr lang="da-DK"/>
          </a:p>
        </p:txBody>
      </p:sp>
      <p:sp>
        <p:nvSpPr>
          <p:cNvPr id="5" name="Pladsholder til sidefod 4">
            <a:extLst>
              <a:ext uri="{FF2B5EF4-FFF2-40B4-BE49-F238E27FC236}">
                <a16:creationId xmlns:a16="http://schemas.microsoft.com/office/drawing/2014/main" id="{6176DCB6-1885-D327-C80C-CBCE1258703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0608EEB-C6BA-5043-BCB9-ED0101529578}"/>
              </a:ext>
            </a:extLst>
          </p:cNvPr>
          <p:cNvSpPr>
            <a:spLocks noGrp="1"/>
          </p:cNvSpPr>
          <p:nvPr>
            <p:ph type="sldNum" sz="quarter" idx="12"/>
          </p:nvPr>
        </p:nvSpPr>
        <p:spPr/>
        <p:txBody>
          <a:bodyPr/>
          <a:lstStyle/>
          <a:p>
            <a:fld id="{5106BC2B-5253-5E49-AB1C-4CF9147784EF}" type="slidenum">
              <a:rPr lang="da-DK" smtClean="0"/>
              <a:t>‹nr.›</a:t>
            </a:fld>
            <a:endParaRPr lang="da-DK"/>
          </a:p>
        </p:txBody>
      </p:sp>
    </p:spTree>
    <p:extLst>
      <p:ext uri="{BB962C8B-B14F-4D97-AF65-F5344CB8AC3E}">
        <p14:creationId xmlns:p14="http://schemas.microsoft.com/office/powerpoint/2010/main" val="3386918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90CBEA-0334-94CD-DC7D-9DC9C3FCEA4A}"/>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93158E05-3E98-5D65-7DA2-78AFF987601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983B689E-FFFA-9847-1B0B-DE2350AD8D81}"/>
              </a:ext>
            </a:extLst>
          </p:cNvPr>
          <p:cNvSpPr>
            <a:spLocks noGrp="1"/>
          </p:cNvSpPr>
          <p:nvPr>
            <p:ph type="dt" sz="half" idx="10"/>
          </p:nvPr>
        </p:nvSpPr>
        <p:spPr/>
        <p:txBody>
          <a:bodyPr/>
          <a:lstStyle/>
          <a:p>
            <a:fld id="{C32E7210-9D67-F543-91BE-FD782AAD9541}" type="datetimeFigureOut">
              <a:rPr lang="da-DK" smtClean="0"/>
              <a:t>26-02-2026</a:t>
            </a:fld>
            <a:endParaRPr lang="da-DK"/>
          </a:p>
        </p:txBody>
      </p:sp>
      <p:sp>
        <p:nvSpPr>
          <p:cNvPr id="5" name="Pladsholder til sidefod 4">
            <a:extLst>
              <a:ext uri="{FF2B5EF4-FFF2-40B4-BE49-F238E27FC236}">
                <a16:creationId xmlns:a16="http://schemas.microsoft.com/office/drawing/2014/main" id="{4AA8C76C-4879-D610-EBC0-80F6535B506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8D5356F-20B7-90C2-730E-7203F21F3E28}"/>
              </a:ext>
            </a:extLst>
          </p:cNvPr>
          <p:cNvSpPr>
            <a:spLocks noGrp="1"/>
          </p:cNvSpPr>
          <p:nvPr>
            <p:ph type="sldNum" sz="quarter" idx="12"/>
          </p:nvPr>
        </p:nvSpPr>
        <p:spPr/>
        <p:txBody>
          <a:bodyPr/>
          <a:lstStyle/>
          <a:p>
            <a:fld id="{5106BC2B-5253-5E49-AB1C-4CF9147784EF}" type="slidenum">
              <a:rPr lang="da-DK" smtClean="0"/>
              <a:t>‹nr.›</a:t>
            </a:fld>
            <a:endParaRPr lang="da-DK"/>
          </a:p>
        </p:txBody>
      </p:sp>
    </p:spTree>
    <p:extLst>
      <p:ext uri="{BB962C8B-B14F-4D97-AF65-F5344CB8AC3E}">
        <p14:creationId xmlns:p14="http://schemas.microsoft.com/office/powerpoint/2010/main" val="3009039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28CD11-8C6D-5F56-05DA-13534AF56C43}"/>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BACFC3FC-ED83-71DB-CB2A-317515463EDE}"/>
              </a:ext>
            </a:extLst>
          </p:cNvPr>
          <p:cNvSpPr>
            <a:spLocks noGrp="1"/>
          </p:cNvSpPr>
          <p:nvPr>
            <p:ph sz="half" idx="1"/>
          </p:nvPr>
        </p:nvSpPr>
        <p:spPr>
          <a:xfrm>
            <a:off x="838200" y="1986498"/>
            <a:ext cx="5181600" cy="4351338"/>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indhold 3">
            <a:extLst>
              <a:ext uri="{FF2B5EF4-FFF2-40B4-BE49-F238E27FC236}">
                <a16:creationId xmlns:a16="http://schemas.microsoft.com/office/drawing/2014/main" id="{B0400083-C70C-B510-35A2-F1E36D1CE0FF}"/>
              </a:ext>
            </a:extLst>
          </p:cNvPr>
          <p:cNvSpPr>
            <a:spLocks noGrp="1"/>
          </p:cNvSpPr>
          <p:nvPr>
            <p:ph sz="half" idx="2"/>
          </p:nvPr>
        </p:nvSpPr>
        <p:spPr>
          <a:xfrm>
            <a:off x="6172200" y="1986498"/>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18FCE583-B787-F040-06A4-195D6DB57F31}"/>
              </a:ext>
            </a:extLst>
          </p:cNvPr>
          <p:cNvSpPr>
            <a:spLocks noGrp="1"/>
          </p:cNvSpPr>
          <p:nvPr>
            <p:ph type="dt" sz="half" idx="10"/>
          </p:nvPr>
        </p:nvSpPr>
        <p:spPr/>
        <p:txBody>
          <a:bodyPr/>
          <a:lstStyle/>
          <a:p>
            <a:fld id="{C32E7210-9D67-F543-91BE-FD782AAD9541}" type="datetimeFigureOut">
              <a:rPr lang="da-DK" smtClean="0"/>
              <a:t>26-02-2026</a:t>
            </a:fld>
            <a:endParaRPr lang="da-DK"/>
          </a:p>
        </p:txBody>
      </p:sp>
      <p:sp>
        <p:nvSpPr>
          <p:cNvPr id="6" name="Pladsholder til sidefod 5">
            <a:extLst>
              <a:ext uri="{FF2B5EF4-FFF2-40B4-BE49-F238E27FC236}">
                <a16:creationId xmlns:a16="http://schemas.microsoft.com/office/drawing/2014/main" id="{774938ED-EE91-1BD9-1A03-61AE0526AB2D}"/>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B761871-D150-BF27-19AD-0B048D0E1F4E}"/>
              </a:ext>
            </a:extLst>
          </p:cNvPr>
          <p:cNvSpPr>
            <a:spLocks noGrp="1"/>
          </p:cNvSpPr>
          <p:nvPr>
            <p:ph type="sldNum" sz="quarter" idx="12"/>
          </p:nvPr>
        </p:nvSpPr>
        <p:spPr/>
        <p:txBody>
          <a:bodyPr/>
          <a:lstStyle/>
          <a:p>
            <a:fld id="{5106BC2B-5253-5E49-AB1C-4CF9147784EF}" type="slidenum">
              <a:rPr lang="da-DK" smtClean="0"/>
              <a:t>‹nr.›</a:t>
            </a:fld>
            <a:endParaRPr lang="da-DK"/>
          </a:p>
        </p:txBody>
      </p:sp>
    </p:spTree>
    <p:extLst>
      <p:ext uri="{BB962C8B-B14F-4D97-AF65-F5344CB8AC3E}">
        <p14:creationId xmlns:p14="http://schemas.microsoft.com/office/powerpoint/2010/main" val="1396678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44BD79-FA1B-D848-33B1-BE2ECC1C807A}"/>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F9D176B4-BBD7-020C-C4CD-CDB911D97C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E4E4927C-A78B-2D09-9706-14EBBF906072}"/>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B810157E-FA44-8A49-761A-7EC1F82455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93E404B5-8F3B-2ACA-3C60-AB1CEA0F5B20}"/>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FB765B43-2A61-81E6-E915-889F124FD758}"/>
              </a:ext>
            </a:extLst>
          </p:cNvPr>
          <p:cNvSpPr>
            <a:spLocks noGrp="1"/>
          </p:cNvSpPr>
          <p:nvPr>
            <p:ph type="dt" sz="half" idx="10"/>
          </p:nvPr>
        </p:nvSpPr>
        <p:spPr/>
        <p:txBody>
          <a:bodyPr/>
          <a:lstStyle/>
          <a:p>
            <a:fld id="{C32E7210-9D67-F543-91BE-FD782AAD9541}" type="datetimeFigureOut">
              <a:rPr lang="da-DK" smtClean="0"/>
              <a:t>26-02-2026</a:t>
            </a:fld>
            <a:endParaRPr lang="da-DK"/>
          </a:p>
        </p:txBody>
      </p:sp>
      <p:sp>
        <p:nvSpPr>
          <p:cNvPr id="8" name="Pladsholder til sidefod 7">
            <a:extLst>
              <a:ext uri="{FF2B5EF4-FFF2-40B4-BE49-F238E27FC236}">
                <a16:creationId xmlns:a16="http://schemas.microsoft.com/office/drawing/2014/main" id="{6B613C82-0BC6-479A-6076-C76D20DEE615}"/>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D8891537-BD83-A0E3-FD26-A59D2D03EE0C}"/>
              </a:ext>
            </a:extLst>
          </p:cNvPr>
          <p:cNvSpPr>
            <a:spLocks noGrp="1"/>
          </p:cNvSpPr>
          <p:nvPr>
            <p:ph type="sldNum" sz="quarter" idx="12"/>
          </p:nvPr>
        </p:nvSpPr>
        <p:spPr/>
        <p:txBody>
          <a:bodyPr/>
          <a:lstStyle/>
          <a:p>
            <a:fld id="{5106BC2B-5253-5E49-AB1C-4CF9147784EF}" type="slidenum">
              <a:rPr lang="da-DK" smtClean="0"/>
              <a:t>‹nr.›</a:t>
            </a:fld>
            <a:endParaRPr lang="da-DK"/>
          </a:p>
        </p:txBody>
      </p:sp>
    </p:spTree>
    <p:extLst>
      <p:ext uri="{BB962C8B-B14F-4D97-AF65-F5344CB8AC3E}">
        <p14:creationId xmlns:p14="http://schemas.microsoft.com/office/powerpoint/2010/main" val="1331679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262A4B-CFBB-F34E-340E-B672D5105459}"/>
              </a:ext>
            </a:extLst>
          </p:cNvPr>
          <p:cNvSpPr>
            <a:spLocks noGrp="1"/>
          </p:cNvSpPr>
          <p:nvPr>
            <p:ph type="title"/>
          </p:nvPr>
        </p:nvSpPr>
        <p:spPr/>
        <p:txBody>
          <a:bodyPr/>
          <a:lstStyle/>
          <a:p>
            <a:r>
              <a:rPr lang="da-DK" dirty="0"/>
              <a:t>Klik for at redigere titeltypografien i masteren</a:t>
            </a:r>
          </a:p>
        </p:txBody>
      </p:sp>
      <p:sp>
        <p:nvSpPr>
          <p:cNvPr id="3" name="Pladsholder til dato 2">
            <a:extLst>
              <a:ext uri="{FF2B5EF4-FFF2-40B4-BE49-F238E27FC236}">
                <a16:creationId xmlns:a16="http://schemas.microsoft.com/office/drawing/2014/main" id="{06D0FCF7-A229-59BD-7239-EB42AE225893}"/>
              </a:ext>
            </a:extLst>
          </p:cNvPr>
          <p:cNvSpPr>
            <a:spLocks noGrp="1"/>
          </p:cNvSpPr>
          <p:nvPr>
            <p:ph type="dt" sz="half" idx="10"/>
          </p:nvPr>
        </p:nvSpPr>
        <p:spPr/>
        <p:txBody>
          <a:bodyPr/>
          <a:lstStyle/>
          <a:p>
            <a:fld id="{C32E7210-9D67-F543-91BE-FD782AAD9541}" type="datetimeFigureOut">
              <a:rPr lang="da-DK" smtClean="0"/>
              <a:t>26-02-2026</a:t>
            </a:fld>
            <a:endParaRPr lang="da-DK"/>
          </a:p>
        </p:txBody>
      </p:sp>
      <p:sp>
        <p:nvSpPr>
          <p:cNvPr id="4" name="Pladsholder til sidefod 3">
            <a:extLst>
              <a:ext uri="{FF2B5EF4-FFF2-40B4-BE49-F238E27FC236}">
                <a16:creationId xmlns:a16="http://schemas.microsoft.com/office/drawing/2014/main" id="{5235B48B-6676-31C5-3957-BAA30CDC80FB}"/>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2443A9D4-D442-525D-C5E7-A3AD9B3F33D1}"/>
              </a:ext>
            </a:extLst>
          </p:cNvPr>
          <p:cNvSpPr>
            <a:spLocks noGrp="1"/>
          </p:cNvSpPr>
          <p:nvPr>
            <p:ph type="sldNum" sz="quarter" idx="12"/>
          </p:nvPr>
        </p:nvSpPr>
        <p:spPr/>
        <p:txBody>
          <a:bodyPr/>
          <a:lstStyle/>
          <a:p>
            <a:fld id="{5106BC2B-5253-5E49-AB1C-4CF9147784EF}" type="slidenum">
              <a:rPr lang="da-DK" smtClean="0"/>
              <a:t>‹nr.›</a:t>
            </a:fld>
            <a:endParaRPr lang="da-DK"/>
          </a:p>
        </p:txBody>
      </p:sp>
    </p:spTree>
    <p:extLst>
      <p:ext uri="{BB962C8B-B14F-4D97-AF65-F5344CB8AC3E}">
        <p14:creationId xmlns:p14="http://schemas.microsoft.com/office/powerpoint/2010/main" val="26679751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4AA9A0FF-27F0-AB5A-FB03-9F79CD6B668F}"/>
              </a:ext>
            </a:extLst>
          </p:cNvPr>
          <p:cNvSpPr>
            <a:spLocks noGrp="1"/>
          </p:cNvSpPr>
          <p:nvPr>
            <p:ph type="dt" sz="half" idx="10"/>
          </p:nvPr>
        </p:nvSpPr>
        <p:spPr/>
        <p:txBody>
          <a:bodyPr/>
          <a:lstStyle/>
          <a:p>
            <a:fld id="{C32E7210-9D67-F543-91BE-FD782AAD9541}" type="datetimeFigureOut">
              <a:rPr lang="da-DK" smtClean="0"/>
              <a:t>26-02-2026</a:t>
            </a:fld>
            <a:endParaRPr lang="da-DK"/>
          </a:p>
        </p:txBody>
      </p:sp>
      <p:sp>
        <p:nvSpPr>
          <p:cNvPr id="3" name="Pladsholder til sidefod 2">
            <a:extLst>
              <a:ext uri="{FF2B5EF4-FFF2-40B4-BE49-F238E27FC236}">
                <a16:creationId xmlns:a16="http://schemas.microsoft.com/office/drawing/2014/main" id="{89E872E7-C70B-27D3-F900-9BAC92BA3354}"/>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7A2A3B64-8E49-1CEC-015F-D2A9B67B6A33}"/>
              </a:ext>
            </a:extLst>
          </p:cNvPr>
          <p:cNvSpPr>
            <a:spLocks noGrp="1"/>
          </p:cNvSpPr>
          <p:nvPr>
            <p:ph type="sldNum" sz="quarter" idx="12"/>
          </p:nvPr>
        </p:nvSpPr>
        <p:spPr/>
        <p:txBody>
          <a:bodyPr/>
          <a:lstStyle/>
          <a:p>
            <a:fld id="{5106BC2B-5253-5E49-AB1C-4CF9147784EF}" type="slidenum">
              <a:rPr lang="da-DK" smtClean="0"/>
              <a:t>‹nr.›</a:t>
            </a:fld>
            <a:endParaRPr lang="da-DK"/>
          </a:p>
        </p:txBody>
      </p:sp>
    </p:spTree>
    <p:extLst>
      <p:ext uri="{BB962C8B-B14F-4D97-AF65-F5344CB8AC3E}">
        <p14:creationId xmlns:p14="http://schemas.microsoft.com/office/powerpoint/2010/main" val="2694814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D945D8-04AC-F48E-BEBE-C37497EFCFB4}"/>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C1ABF6A7-7E0E-7FD4-BE82-5CE3ACD9A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7262F5A8-5BC3-D0FA-8134-EB78C1F446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16E120D0-9BE8-624D-BB17-C7863757C9EA}"/>
              </a:ext>
            </a:extLst>
          </p:cNvPr>
          <p:cNvSpPr>
            <a:spLocks noGrp="1"/>
          </p:cNvSpPr>
          <p:nvPr>
            <p:ph type="dt" sz="half" idx="10"/>
          </p:nvPr>
        </p:nvSpPr>
        <p:spPr/>
        <p:txBody>
          <a:bodyPr/>
          <a:lstStyle/>
          <a:p>
            <a:fld id="{C32E7210-9D67-F543-91BE-FD782AAD9541}" type="datetimeFigureOut">
              <a:rPr lang="da-DK" smtClean="0"/>
              <a:t>26-02-2026</a:t>
            </a:fld>
            <a:endParaRPr lang="da-DK"/>
          </a:p>
        </p:txBody>
      </p:sp>
      <p:sp>
        <p:nvSpPr>
          <p:cNvPr id="6" name="Pladsholder til sidefod 5">
            <a:extLst>
              <a:ext uri="{FF2B5EF4-FFF2-40B4-BE49-F238E27FC236}">
                <a16:creationId xmlns:a16="http://schemas.microsoft.com/office/drawing/2014/main" id="{A3BB9697-83B3-0653-473B-CCE9EA5C09F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157A4B72-4678-4E14-2B18-6277E18C1BFB}"/>
              </a:ext>
            </a:extLst>
          </p:cNvPr>
          <p:cNvSpPr>
            <a:spLocks noGrp="1"/>
          </p:cNvSpPr>
          <p:nvPr>
            <p:ph type="sldNum" sz="quarter" idx="12"/>
          </p:nvPr>
        </p:nvSpPr>
        <p:spPr/>
        <p:txBody>
          <a:bodyPr/>
          <a:lstStyle/>
          <a:p>
            <a:fld id="{5106BC2B-5253-5E49-AB1C-4CF9147784EF}" type="slidenum">
              <a:rPr lang="da-DK" smtClean="0"/>
              <a:t>‹nr.›</a:t>
            </a:fld>
            <a:endParaRPr lang="da-DK"/>
          </a:p>
        </p:txBody>
      </p:sp>
    </p:spTree>
    <p:extLst>
      <p:ext uri="{BB962C8B-B14F-4D97-AF65-F5344CB8AC3E}">
        <p14:creationId xmlns:p14="http://schemas.microsoft.com/office/powerpoint/2010/main" val="10083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C1AEE2-6B64-2E78-9F3A-28C0A9584F9E}"/>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A0639433-0BE9-FFE1-0A2A-B6DB3EA7C8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53EE84E7-665D-ACF9-33FA-F4C3FCF6E6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E6815F0D-E57E-148C-F017-155534D56987}"/>
              </a:ext>
            </a:extLst>
          </p:cNvPr>
          <p:cNvSpPr>
            <a:spLocks noGrp="1"/>
          </p:cNvSpPr>
          <p:nvPr>
            <p:ph type="dt" sz="half" idx="10"/>
          </p:nvPr>
        </p:nvSpPr>
        <p:spPr/>
        <p:txBody>
          <a:bodyPr/>
          <a:lstStyle/>
          <a:p>
            <a:fld id="{C32E7210-9D67-F543-91BE-FD782AAD9541}" type="datetimeFigureOut">
              <a:rPr lang="da-DK" smtClean="0"/>
              <a:t>26-02-2026</a:t>
            </a:fld>
            <a:endParaRPr lang="da-DK"/>
          </a:p>
        </p:txBody>
      </p:sp>
      <p:sp>
        <p:nvSpPr>
          <p:cNvPr id="6" name="Pladsholder til sidefod 5">
            <a:extLst>
              <a:ext uri="{FF2B5EF4-FFF2-40B4-BE49-F238E27FC236}">
                <a16:creationId xmlns:a16="http://schemas.microsoft.com/office/drawing/2014/main" id="{4C4EA159-02DF-F725-F7D5-0008D6A5CC40}"/>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6F60856A-F567-0163-CA7E-8ACEAD72FECD}"/>
              </a:ext>
            </a:extLst>
          </p:cNvPr>
          <p:cNvSpPr>
            <a:spLocks noGrp="1"/>
          </p:cNvSpPr>
          <p:nvPr>
            <p:ph type="sldNum" sz="quarter" idx="12"/>
          </p:nvPr>
        </p:nvSpPr>
        <p:spPr/>
        <p:txBody>
          <a:bodyPr/>
          <a:lstStyle/>
          <a:p>
            <a:fld id="{5106BC2B-5253-5E49-AB1C-4CF9147784EF}" type="slidenum">
              <a:rPr lang="da-DK" smtClean="0"/>
              <a:t>‹nr.›</a:t>
            </a:fld>
            <a:endParaRPr lang="da-DK"/>
          </a:p>
        </p:txBody>
      </p:sp>
    </p:spTree>
    <p:extLst>
      <p:ext uri="{BB962C8B-B14F-4D97-AF65-F5344CB8AC3E}">
        <p14:creationId xmlns:p14="http://schemas.microsoft.com/office/powerpoint/2010/main" val="2949839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54828FF3-F43D-78A7-D62C-3839F88E43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AD3B8AD3-D6E5-F4E1-5140-145E4F23AB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a:extLst>
              <a:ext uri="{FF2B5EF4-FFF2-40B4-BE49-F238E27FC236}">
                <a16:creationId xmlns:a16="http://schemas.microsoft.com/office/drawing/2014/main" id="{13F36204-7407-26FC-1597-338BE48DCD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604298A-1DD6-5C41-B2D8-B98FCDFA42AE}" type="datetimeFigureOut">
              <a:rPr lang="da-DK" smtClean="0"/>
              <a:t>26-02-2026</a:t>
            </a:fld>
            <a:endParaRPr lang="da-DK"/>
          </a:p>
        </p:txBody>
      </p:sp>
      <p:sp>
        <p:nvSpPr>
          <p:cNvPr id="5" name="Pladsholder til sidefod 4">
            <a:extLst>
              <a:ext uri="{FF2B5EF4-FFF2-40B4-BE49-F238E27FC236}">
                <a16:creationId xmlns:a16="http://schemas.microsoft.com/office/drawing/2014/main" id="{6B512ABE-FDD1-9ECB-2666-C057E6330A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9B0CC0DA-70DF-6575-F0A8-DA8DBF0A80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348AF37-357D-794F-8D43-A30F6235C2F9}" type="slidenum">
              <a:rPr lang="da-DK" smtClean="0"/>
              <a:t>‹nr.›</a:t>
            </a:fld>
            <a:endParaRPr lang="da-DK"/>
          </a:p>
        </p:txBody>
      </p:sp>
      <p:pic>
        <p:nvPicPr>
          <p:cNvPr id="7" name="Billede 6">
            <a:extLst>
              <a:ext uri="{FF2B5EF4-FFF2-40B4-BE49-F238E27FC236}">
                <a16:creationId xmlns:a16="http://schemas.microsoft.com/office/drawing/2014/main" id="{8720BA02-6F7F-85CF-3C7B-057DE415AC4B}"/>
              </a:ext>
            </a:extLst>
          </p:cNvPr>
          <p:cNvPicPr>
            <a:picLocks noChangeAspect="1"/>
          </p:cNvPicPr>
          <p:nvPr userDrawn="1"/>
        </p:nvPicPr>
        <p:blipFill>
          <a:blip r:embed="rId13"/>
          <a:stretch>
            <a:fillRect/>
          </a:stretch>
        </p:blipFill>
        <p:spPr>
          <a:xfrm>
            <a:off x="11219377" y="6388969"/>
            <a:ext cx="962693" cy="487146"/>
          </a:xfrm>
          <a:prstGeom prst="rect">
            <a:avLst/>
          </a:prstGeom>
        </p:spPr>
      </p:pic>
    </p:spTree>
    <p:extLst>
      <p:ext uri="{BB962C8B-B14F-4D97-AF65-F5344CB8AC3E}">
        <p14:creationId xmlns:p14="http://schemas.microsoft.com/office/powerpoint/2010/main" val="22056528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A28CAD-5CC8-2219-040F-4CDC9CD515E6}"/>
              </a:ext>
            </a:extLst>
          </p:cNvPr>
          <p:cNvSpPr/>
          <p:nvPr/>
        </p:nvSpPr>
        <p:spPr>
          <a:xfrm>
            <a:off x="4084820" y="1"/>
            <a:ext cx="4444583" cy="6857999"/>
          </a:xfrm>
          <a:prstGeom prst="rect">
            <a:avLst/>
          </a:prstGeom>
          <a:solidFill>
            <a:srgbClr val="DEECD9">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el 1">
            <a:extLst>
              <a:ext uri="{FF2B5EF4-FFF2-40B4-BE49-F238E27FC236}">
                <a16:creationId xmlns:a16="http://schemas.microsoft.com/office/drawing/2014/main" id="{05972DA2-C263-67C7-7BFA-63DF659F0871}"/>
              </a:ext>
            </a:extLst>
          </p:cNvPr>
          <p:cNvSpPr>
            <a:spLocks noGrp="1"/>
          </p:cNvSpPr>
          <p:nvPr>
            <p:ph type="ctrTitle"/>
          </p:nvPr>
        </p:nvSpPr>
        <p:spPr>
          <a:xfrm>
            <a:off x="4864308" y="1808165"/>
            <a:ext cx="7003842" cy="2387600"/>
          </a:xfrm>
        </p:spPr>
        <p:txBody>
          <a:bodyPr>
            <a:normAutofit/>
          </a:bodyPr>
          <a:lstStyle/>
          <a:p>
            <a:pPr algn="l"/>
            <a:r>
              <a:rPr lang="da-DK" dirty="0"/>
              <a:t>Værdiskabelse </a:t>
            </a:r>
            <a:r>
              <a:rPr lang="da-DK" dirty="0">
                <a:solidFill>
                  <a:srgbClr val="517185"/>
                </a:solidFill>
              </a:rPr>
              <a:t>+</a:t>
            </a:r>
            <a:r>
              <a:rPr lang="da-DK" dirty="0"/>
              <a:t> </a:t>
            </a:r>
            <a:r>
              <a:rPr lang="da-DK" dirty="0">
                <a:solidFill>
                  <a:srgbClr val="597C91"/>
                </a:solidFill>
              </a:rPr>
              <a:t>konkurrenceevne</a:t>
            </a:r>
          </a:p>
        </p:txBody>
      </p:sp>
      <p:pic>
        <p:nvPicPr>
          <p:cNvPr id="22" name="Billede 21" descr="Et billede, der indeholder tekst, Font/skrifttype, Grafik, logo&#10;&#10;AI-genereret indhold kan være ukorrekt.">
            <a:extLst>
              <a:ext uri="{FF2B5EF4-FFF2-40B4-BE49-F238E27FC236}">
                <a16:creationId xmlns:a16="http://schemas.microsoft.com/office/drawing/2014/main" id="{178A09A2-0EB8-2C4A-50E8-2852E2E7CF15}"/>
              </a:ext>
            </a:extLst>
          </p:cNvPr>
          <p:cNvPicPr>
            <a:picLocks noChangeAspect="1"/>
          </p:cNvPicPr>
          <p:nvPr/>
        </p:nvPicPr>
        <p:blipFill>
          <a:blip r:embed="rId3"/>
          <a:stretch>
            <a:fillRect/>
          </a:stretch>
        </p:blipFill>
        <p:spPr>
          <a:xfrm>
            <a:off x="285014" y="294333"/>
            <a:ext cx="2144919" cy="957270"/>
          </a:xfrm>
          <a:prstGeom prst="rect">
            <a:avLst/>
          </a:prstGeom>
        </p:spPr>
      </p:pic>
      <p:sp>
        <p:nvSpPr>
          <p:cNvPr id="23" name="Rektangel 22">
            <a:extLst>
              <a:ext uri="{FF2B5EF4-FFF2-40B4-BE49-F238E27FC236}">
                <a16:creationId xmlns:a16="http://schemas.microsoft.com/office/drawing/2014/main" id="{D9D54C00-1873-3FBD-01AE-85BF565C900C}"/>
              </a:ext>
            </a:extLst>
          </p:cNvPr>
          <p:cNvSpPr/>
          <p:nvPr/>
        </p:nvSpPr>
        <p:spPr>
          <a:xfrm>
            <a:off x="10981267" y="6045200"/>
            <a:ext cx="1422400"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 name="Billede 19" descr="Et billede, der indeholder Ansigt, person, smil, Pande&#10;&#10;AI-genereret indhold kan være ukorrekt.">
            <a:extLst>
              <a:ext uri="{FF2B5EF4-FFF2-40B4-BE49-F238E27FC236}">
                <a16:creationId xmlns:a16="http://schemas.microsoft.com/office/drawing/2014/main" id="{B87A682B-889B-0E91-2F61-A8997628709F}"/>
              </a:ext>
            </a:extLst>
          </p:cNvPr>
          <p:cNvPicPr>
            <a:picLocks noChangeAspect="1"/>
          </p:cNvPicPr>
          <p:nvPr/>
        </p:nvPicPr>
        <p:blipFill>
          <a:blip r:embed="rId4"/>
          <a:stretch>
            <a:fillRect/>
          </a:stretch>
        </p:blipFill>
        <p:spPr>
          <a:xfrm>
            <a:off x="-194733" y="1862894"/>
            <a:ext cx="4978400" cy="4995106"/>
          </a:xfrm>
          <a:prstGeom prst="rect">
            <a:avLst/>
          </a:prstGeom>
        </p:spPr>
      </p:pic>
      <p:sp>
        <p:nvSpPr>
          <p:cNvPr id="3" name="Tekstfelt 2">
            <a:extLst>
              <a:ext uri="{FF2B5EF4-FFF2-40B4-BE49-F238E27FC236}">
                <a16:creationId xmlns:a16="http://schemas.microsoft.com/office/drawing/2014/main" id="{998CBA8E-1846-BA1A-40AF-C95D0CA5A7FD}"/>
              </a:ext>
            </a:extLst>
          </p:cNvPr>
          <p:cNvSpPr txBox="1"/>
          <p:nvPr/>
        </p:nvSpPr>
        <p:spPr>
          <a:xfrm>
            <a:off x="4921458" y="4486275"/>
            <a:ext cx="658474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Når vi forstår at skabe reel værdi for vores kunder, går vi fra at være fra leverandør til at være samarbejdspartner.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Vi kan måle vores konkurrenceevne. Hvordan skal markedsvilkårene have indflydelse på vores konkurrenceparametre? </a:t>
            </a:r>
          </a:p>
        </p:txBody>
      </p:sp>
    </p:spTree>
    <p:extLst>
      <p:ext uri="{BB962C8B-B14F-4D97-AF65-F5344CB8AC3E}">
        <p14:creationId xmlns:p14="http://schemas.microsoft.com/office/powerpoint/2010/main" val="4185944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FB28B-9DFB-BAC6-D7BD-B32391EEA226}"/>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BAF17D28-2076-002C-189D-E9F361990FA8}"/>
              </a:ext>
            </a:extLst>
          </p:cNvPr>
          <p:cNvSpPr>
            <a:spLocks noGrp="1"/>
          </p:cNvSpPr>
          <p:nvPr>
            <p:ph type="title"/>
          </p:nvPr>
        </p:nvSpPr>
        <p:spPr/>
        <p:txBody>
          <a:bodyPr/>
          <a:lstStyle/>
          <a:p>
            <a:pPr lvl="0">
              <a:lnSpc>
                <a:spcPct val="100000"/>
              </a:lnSpc>
              <a:spcBef>
                <a:spcPts val="0"/>
              </a:spcBef>
              <a:defRPr/>
            </a:pPr>
            <a:r>
              <a:rPr lang="en-US" dirty="0" err="1">
                <a:solidFill>
                  <a:srgbClr val="002060"/>
                </a:solidFill>
              </a:rPr>
              <a:t>Værdiskabelse</a:t>
            </a:r>
            <a:r>
              <a:rPr lang="en-US" dirty="0">
                <a:solidFill>
                  <a:srgbClr val="002060"/>
                </a:solidFill>
              </a:rPr>
              <a:t> </a:t>
            </a:r>
            <a:r>
              <a:rPr lang="en-US" dirty="0">
                <a:solidFill>
                  <a:srgbClr val="688DA3"/>
                </a:solidFill>
              </a:rPr>
              <a:t>hos </a:t>
            </a:r>
            <a:r>
              <a:rPr lang="en-US" dirty="0" err="1">
                <a:solidFill>
                  <a:srgbClr val="688DA3"/>
                </a:solidFill>
              </a:rPr>
              <a:t>kunden</a:t>
            </a:r>
            <a:endParaRPr lang="da-DK" dirty="0">
              <a:solidFill>
                <a:srgbClr val="688DA3"/>
              </a:solidFill>
            </a:endParaRPr>
          </a:p>
        </p:txBody>
      </p:sp>
      <p:graphicFrame>
        <p:nvGraphicFramePr>
          <p:cNvPr id="4" name="Tabel 3">
            <a:extLst>
              <a:ext uri="{FF2B5EF4-FFF2-40B4-BE49-F238E27FC236}">
                <a16:creationId xmlns:a16="http://schemas.microsoft.com/office/drawing/2014/main" id="{264F40B8-0295-7D99-231A-C9E7391FE82A}"/>
              </a:ext>
            </a:extLst>
          </p:cNvPr>
          <p:cNvGraphicFramePr>
            <a:graphicFrameLocks noGrp="1"/>
          </p:cNvGraphicFramePr>
          <p:nvPr>
            <p:extLst>
              <p:ext uri="{D42A27DB-BD31-4B8C-83A1-F6EECF244321}">
                <p14:modId xmlns:p14="http://schemas.microsoft.com/office/powerpoint/2010/main" val="340819950"/>
              </p:ext>
            </p:extLst>
          </p:nvPr>
        </p:nvGraphicFramePr>
        <p:xfrm>
          <a:off x="907855" y="1744471"/>
          <a:ext cx="8976809" cy="4216400"/>
        </p:xfrm>
        <a:graphic>
          <a:graphicData uri="http://schemas.openxmlformats.org/drawingml/2006/table">
            <a:tbl>
              <a:tblPr firstRow="1" bandRow="1">
                <a:tableStyleId>{3B4B98B0-60AC-42C2-AFA5-B58CD77FA1E5}</a:tableStyleId>
              </a:tblPr>
              <a:tblGrid>
                <a:gridCol w="2179680">
                  <a:extLst>
                    <a:ext uri="{9D8B030D-6E8A-4147-A177-3AD203B41FA5}">
                      <a16:colId xmlns:a16="http://schemas.microsoft.com/office/drawing/2014/main" val="432099869"/>
                    </a:ext>
                  </a:extLst>
                </a:gridCol>
                <a:gridCol w="6797129">
                  <a:extLst>
                    <a:ext uri="{9D8B030D-6E8A-4147-A177-3AD203B41FA5}">
                      <a16:colId xmlns:a16="http://schemas.microsoft.com/office/drawing/2014/main" val="2056417861"/>
                    </a:ext>
                  </a:extLst>
                </a:gridCol>
              </a:tblGrid>
              <a:tr h="370840">
                <a:tc>
                  <a:txBody>
                    <a:bodyPr/>
                    <a:lstStyle/>
                    <a:p>
                      <a:pPr algn="ctr"/>
                      <a:r>
                        <a:rPr lang="da-DK" dirty="0">
                          <a:solidFill>
                            <a:srgbClr val="002060"/>
                          </a:solidFill>
                          <a:latin typeface="Arial" panose="020B0604020202020204" pitchFamily="34" charset="0"/>
                          <a:cs typeface="Arial" panose="020B0604020202020204" pitchFamily="34" charset="0"/>
                        </a:rPr>
                        <a:t>Tid</a:t>
                      </a:r>
                    </a:p>
                  </a:txBody>
                  <a:tcP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ctr"/>
                      <a:r>
                        <a:rPr lang="da-DK" dirty="0">
                          <a:solidFill>
                            <a:srgbClr val="002060"/>
                          </a:solidFill>
                          <a:latin typeface="Arial" panose="020B0604020202020204" pitchFamily="34" charset="0"/>
                          <a:cs typeface="Arial" panose="020B0604020202020204" pitchFamily="34" charset="0"/>
                        </a:rPr>
                        <a:t>Tema</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73689761"/>
                  </a:ext>
                </a:extLst>
              </a:tr>
              <a:tr h="370840">
                <a:tc>
                  <a:txBody>
                    <a:bodyPr/>
                    <a:lstStyle/>
                    <a:p>
                      <a:pPr algn="ctr"/>
                      <a:r>
                        <a:rPr lang="da-DK" sz="1400" dirty="0">
                          <a:solidFill>
                            <a:srgbClr val="002060"/>
                          </a:solidFill>
                          <a:latin typeface="Arial" panose="020B0604020202020204" pitchFamily="34" charset="0"/>
                          <a:cs typeface="Arial" panose="020B0604020202020204" pitchFamily="34" charset="0"/>
                        </a:rPr>
                        <a:t>09.00 - 09.30</a:t>
                      </a:r>
                    </a:p>
                  </a:txBody>
                  <a:tcPr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C4D2DA"/>
                    </a:solidFill>
                  </a:tcPr>
                </a:tc>
                <a:tc>
                  <a:txBody>
                    <a:bodyPr/>
                    <a:lstStyle/>
                    <a:p>
                      <a:r>
                        <a:rPr lang="da-DK" sz="1400" kern="1200" dirty="0">
                          <a:solidFill>
                            <a:srgbClr val="002060"/>
                          </a:solidFill>
                          <a:effectLst/>
                          <a:latin typeface="Arial" panose="020B0604020202020204" pitchFamily="34" charset="0"/>
                          <a:ea typeface="+mn-ea"/>
                          <a:cs typeface="Arial" panose="020B0604020202020204" pitchFamily="34" charset="0"/>
                        </a:rPr>
                        <a:t>Velkomst og indledning.</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kern="1200" dirty="0">
                          <a:solidFill>
                            <a:srgbClr val="002060"/>
                          </a:solidFill>
                          <a:effectLst/>
                          <a:latin typeface="Arial" panose="020B0604020202020204" pitchFamily="34" charset="0"/>
                          <a:ea typeface="+mn-ea"/>
                          <a:cs typeface="Arial" panose="020B0604020202020204" pitchFamily="34" charset="0"/>
                        </a:rPr>
                        <a:t>Kort intro til temaet: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kern="1200" dirty="0">
                          <a:solidFill>
                            <a:srgbClr val="002060"/>
                          </a:solidFill>
                          <a:effectLst/>
                          <a:latin typeface="Arial" panose="020B0604020202020204" pitchFamily="34" charset="0"/>
                          <a:ea typeface="+mn-ea"/>
                          <a:cs typeface="Arial" panose="020B0604020202020204" pitchFamily="34" charset="0"/>
                        </a:rPr>
                        <a:t>Vores forretnings størrelse afgøres af vores konkurrenceevne.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kern="1200" dirty="0">
                          <a:solidFill>
                            <a:srgbClr val="002060"/>
                          </a:solidFill>
                          <a:effectLst/>
                          <a:latin typeface="Arial" panose="020B0604020202020204" pitchFamily="34" charset="0"/>
                          <a:ea typeface="+mn-ea"/>
                          <a:cs typeface="Arial" panose="020B0604020202020204" pitchFamily="34" charset="0"/>
                        </a:rPr>
                        <a:t>Hvordan skaber vi værdi for kunden – fra kundens behov til vores konkurrenceparametre?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C4D2DA"/>
                    </a:solidFill>
                  </a:tcPr>
                </a:tc>
                <a:extLst>
                  <a:ext uri="{0D108BD9-81ED-4DB2-BD59-A6C34878D82A}">
                    <a16:rowId xmlns:a16="http://schemas.microsoft.com/office/drawing/2014/main" val="4035089233"/>
                  </a:ext>
                </a:extLst>
              </a:tr>
              <a:tr h="370840">
                <a:tc>
                  <a:txBody>
                    <a:bodyPr/>
                    <a:lstStyle/>
                    <a:p>
                      <a:pPr algn="ctr"/>
                      <a:r>
                        <a:rPr lang="da-DK" sz="1400" dirty="0">
                          <a:solidFill>
                            <a:srgbClr val="002060"/>
                          </a:solidFill>
                          <a:latin typeface="Arial" panose="020B0604020202020204" pitchFamily="34" charset="0"/>
                          <a:cs typeface="Arial" panose="020B0604020202020204" pitchFamily="34" charset="0"/>
                        </a:rPr>
                        <a:t>09.30 - 10.00</a:t>
                      </a:r>
                    </a:p>
                  </a:txBody>
                  <a:tcPr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r>
                        <a:rPr lang="da-DK" sz="1400" kern="1200" dirty="0">
                          <a:solidFill>
                            <a:srgbClr val="002060"/>
                          </a:solidFill>
                          <a:effectLst/>
                          <a:latin typeface="Arial" panose="020B0604020202020204" pitchFamily="34" charset="0"/>
                          <a:ea typeface="+mn-ea"/>
                          <a:cs typeface="Arial" panose="020B0604020202020204" pitchFamily="34" charset="0"/>
                        </a:rPr>
                        <a:t>Gruppearbejde 1 - drøftelse.</a:t>
                      </a:r>
                    </a:p>
                    <a:p>
                      <a:endParaRPr lang="da-DK" sz="1400" kern="1200" dirty="0">
                        <a:solidFill>
                          <a:srgbClr val="002060"/>
                        </a:solidFill>
                        <a:effectLst/>
                        <a:latin typeface="Arial" panose="020B0604020202020204" pitchFamily="34" charset="0"/>
                        <a:ea typeface="+mn-ea"/>
                        <a:cs typeface="Arial" panose="020B0604020202020204" pitchFamily="34" charset="0"/>
                      </a:endParaRPr>
                    </a:p>
                    <a:p>
                      <a:r>
                        <a:rPr lang="da-DK" sz="1400" kern="1200" dirty="0">
                          <a:solidFill>
                            <a:srgbClr val="002060"/>
                          </a:solidFill>
                          <a:effectLst/>
                          <a:latin typeface="Arial" panose="020B0604020202020204" pitchFamily="34" charset="0"/>
                          <a:ea typeface="+mn-ea"/>
                          <a:cs typeface="Arial" panose="020B0604020202020204" pitchFamily="34" charset="0"/>
                        </a:rPr>
                        <a:t>Hvilke værdikrav har </a:t>
                      </a:r>
                      <a:r>
                        <a:rPr lang="da-DK" sz="1400" b="1" kern="1200" dirty="0">
                          <a:solidFill>
                            <a:srgbClr val="002060"/>
                          </a:solidFill>
                          <a:effectLst/>
                          <a:latin typeface="Arial" panose="020B0604020202020204" pitchFamily="34" charset="0"/>
                          <a:ea typeface="+mn-ea"/>
                          <a:cs typeface="Arial" panose="020B0604020202020204" pitchFamily="34" charset="0"/>
                        </a:rPr>
                        <a:t>slutkunden</a:t>
                      </a:r>
                      <a:r>
                        <a:rPr lang="da-DK" sz="1400" kern="1200" dirty="0">
                          <a:solidFill>
                            <a:srgbClr val="002060"/>
                          </a:solidFill>
                          <a:effectLst/>
                          <a:latin typeface="Arial" panose="020B0604020202020204" pitchFamily="34" charset="0"/>
                          <a:ea typeface="+mn-ea"/>
                          <a:cs typeface="Arial" panose="020B0604020202020204" pitchFamily="34" charset="0"/>
                        </a:rPr>
                        <a:t> til vores kunde?</a:t>
                      </a:r>
                    </a:p>
                    <a:p>
                      <a:endParaRPr lang="da-DK" sz="1400" kern="1200" dirty="0">
                        <a:solidFill>
                          <a:srgbClr val="002060"/>
                        </a:solidFill>
                        <a:effectLst/>
                        <a:latin typeface="Arial" panose="020B0604020202020204" pitchFamily="34" charset="0"/>
                        <a:ea typeface="+mn-ea"/>
                        <a:cs typeface="Arial" panose="020B0604020202020204" pitchFamily="34" charset="0"/>
                      </a:endParaRPr>
                    </a:p>
                    <a:p>
                      <a:r>
                        <a:rPr lang="da-DK" sz="1400" kern="1200" dirty="0">
                          <a:solidFill>
                            <a:srgbClr val="002060"/>
                          </a:solidFill>
                          <a:effectLst/>
                          <a:latin typeface="Arial" panose="020B0604020202020204" pitchFamily="34" charset="0"/>
                          <a:ea typeface="+mn-ea"/>
                          <a:cs typeface="Arial" panose="020B0604020202020204" pitchFamily="34" charset="0"/>
                        </a:rPr>
                        <a:t>Fremlæggelse i plenum.</a:t>
                      </a:r>
                      <a:endParaRPr lang="da-DK" sz="1400" dirty="0">
                        <a:solidFill>
                          <a:srgbClr val="002060"/>
                        </a:solidFill>
                        <a:latin typeface="Arial" panose="020B0604020202020204" pitchFamily="34" charset="0"/>
                        <a:cs typeface="Arial" panose="020B060402020202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5984541"/>
                  </a:ext>
                </a:extLst>
              </a:tr>
              <a:tr h="370840">
                <a:tc>
                  <a:txBody>
                    <a:bodyPr/>
                    <a:lstStyle/>
                    <a:p>
                      <a:pPr algn="ctr"/>
                      <a:r>
                        <a:rPr lang="da-DK" sz="1400" dirty="0">
                          <a:solidFill>
                            <a:srgbClr val="002060"/>
                          </a:solidFill>
                          <a:latin typeface="Arial" panose="020B0604020202020204" pitchFamily="34" charset="0"/>
                          <a:cs typeface="Arial" panose="020B0604020202020204" pitchFamily="34" charset="0"/>
                        </a:rPr>
                        <a:t>10.00 - 10.15</a:t>
                      </a:r>
                    </a:p>
                  </a:txBody>
                  <a:tcPr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C4D2DA"/>
                    </a:solidFill>
                  </a:tcPr>
                </a:tc>
                <a:tc>
                  <a:txBody>
                    <a:bodyPr/>
                    <a:lstStyle/>
                    <a:p>
                      <a:r>
                        <a:rPr lang="da-DK" sz="1400" kern="1200" dirty="0">
                          <a:solidFill>
                            <a:srgbClr val="002060"/>
                          </a:solidFill>
                          <a:effectLst/>
                          <a:latin typeface="Arial" panose="020B0604020202020204" pitchFamily="34" charset="0"/>
                          <a:ea typeface="+mn-ea"/>
                          <a:cs typeface="Arial" panose="020B0604020202020204" pitchFamily="34" charset="0"/>
                        </a:rPr>
                        <a:t>Pause. </a:t>
                      </a:r>
                      <a:endParaRPr lang="da-DK" sz="1400" dirty="0">
                        <a:solidFill>
                          <a:srgbClr val="002060"/>
                        </a:solidFill>
                        <a:latin typeface="Arial" panose="020B0604020202020204" pitchFamily="34" charset="0"/>
                        <a:cs typeface="Arial" panose="020B060402020202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C4D2DA"/>
                    </a:solidFill>
                  </a:tcPr>
                </a:tc>
                <a:extLst>
                  <a:ext uri="{0D108BD9-81ED-4DB2-BD59-A6C34878D82A}">
                    <a16:rowId xmlns:a16="http://schemas.microsoft.com/office/drawing/2014/main" val="2318871966"/>
                  </a:ext>
                </a:extLst>
              </a:tr>
              <a:tr h="370840">
                <a:tc>
                  <a:txBody>
                    <a:bodyPr/>
                    <a:lstStyle/>
                    <a:p>
                      <a:pPr algn="ctr"/>
                      <a:r>
                        <a:rPr lang="da-DK" sz="1400" dirty="0">
                          <a:solidFill>
                            <a:srgbClr val="002060"/>
                          </a:solidFill>
                          <a:latin typeface="Arial" panose="020B0604020202020204" pitchFamily="34" charset="0"/>
                          <a:cs typeface="Arial" panose="020B0604020202020204" pitchFamily="34" charset="0"/>
                        </a:rPr>
                        <a:t>10.15 - 11.00</a:t>
                      </a:r>
                    </a:p>
                  </a:txBody>
                  <a:tcPr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r>
                        <a:rPr lang="da-DK" sz="1400" kern="1200" dirty="0">
                          <a:solidFill>
                            <a:srgbClr val="002060"/>
                          </a:solidFill>
                          <a:effectLst/>
                          <a:latin typeface="Arial" panose="020B0604020202020204" pitchFamily="34" charset="0"/>
                          <a:ea typeface="+mn-ea"/>
                          <a:cs typeface="Arial" panose="020B0604020202020204" pitchFamily="34" charset="0"/>
                        </a:rPr>
                        <a:t>Gruppearbejde 2 - drøftelse.</a:t>
                      </a:r>
                    </a:p>
                    <a:p>
                      <a:endParaRPr lang="da-DK" sz="1400" kern="1200" dirty="0">
                        <a:solidFill>
                          <a:srgbClr val="002060"/>
                        </a:solidFill>
                        <a:effectLst/>
                        <a:latin typeface="Arial" panose="020B0604020202020204" pitchFamily="34" charset="0"/>
                        <a:ea typeface="+mn-ea"/>
                        <a:cs typeface="Arial" panose="020B0604020202020204" pitchFamily="34" charset="0"/>
                      </a:endParaRPr>
                    </a:p>
                    <a:p>
                      <a:r>
                        <a:rPr lang="da-DK" sz="1400" kern="1200" dirty="0">
                          <a:solidFill>
                            <a:srgbClr val="002060"/>
                          </a:solidFill>
                          <a:effectLst/>
                          <a:latin typeface="Arial" panose="020B0604020202020204" pitchFamily="34" charset="0"/>
                          <a:ea typeface="+mn-ea"/>
                          <a:cs typeface="Arial" panose="020B0604020202020204" pitchFamily="34" charset="0"/>
                        </a:rPr>
                        <a:t>Hvilke værdikrav har vores </a:t>
                      </a:r>
                      <a:r>
                        <a:rPr lang="da-DK" sz="1400" b="1" kern="1200" dirty="0">
                          <a:solidFill>
                            <a:srgbClr val="002060"/>
                          </a:solidFill>
                          <a:effectLst/>
                          <a:latin typeface="Arial" panose="020B0604020202020204" pitchFamily="34" charset="0"/>
                          <a:ea typeface="+mn-ea"/>
                          <a:cs typeface="Arial" panose="020B0604020202020204" pitchFamily="34" charset="0"/>
                        </a:rPr>
                        <a:t>direkte kunde</a:t>
                      </a:r>
                      <a:r>
                        <a:rPr lang="da-DK" sz="1400" kern="1200" dirty="0">
                          <a:solidFill>
                            <a:srgbClr val="002060"/>
                          </a:solidFill>
                          <a:effectLst/>
                          <a:latin typeface="Arial" panose="020B0604020202020204" pitchFamily="34" charset="0"/>
                          <a:ea typeface="+mn-ea"/>
                          <a:cs typeface="Arial" panose="020B0604020202020204" pitchFamily="34" charset="0"/>
                        </a:rPr>
                        <a:t> til os?</a:t>
                      </a:r>
                    </a:p>
                    <a:p>
                      <a:endParaRPr lang="da-DK" sz="1400" kern="1200" dirty="0">
                        <a:solidFill>
                          <a:srgbClr val="002060"/>
                        </a:solidFill>
                        <a:effectLst/>
                        <a:latin typeface="Arial" panose="020B0604020202020204" pitchFamily="34" charset="0"/>
                        <a:ea typeface="+mn-ea"/>
                        <a:cs typeface="Arial" panose="020B0604020202020204" pitchFamily="34" charset="0"/>
                      </a:endParaRPr>
                    </a:p>
                    <a:p>
                      <a:r>
                        <a:rPr lang="da-DK" sz="1400" kern="1200" dirty="0">
                          <a:solidFill>
                            <a:srgbClr val="002060"/>
                          </a:solidFill>
                          <a:effectLst/>
                          <a:latin typeface="Arial" panose="020B0604020202020204" pitchFamily="34" charset="0"/>
                          <a:ea typeface="+mn-ea"/>
                          <a:cs typeface="Arial" panose="020B0604020202020204" pitchFamily="34" charset="0"/>
                        </a:rPr>
                        <a:t>Fremlæggelse i plenum.</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496973844"/>
                  </a:ext>
                </a:extLst>
              </a:tr>
            </a:tbl>
          </a:graphicData>
        </a:graphic>
      </p:graphicFrame>
      <p:sp>
        <p:nvSpPr>
          <p:cNvPr id="6" name="Afrundet rektangel 5">
            <a:extLst>
              <a:ext uri="{FF2B5EF4-FFF2-40B4-BE49-F238E27FC236}">
                <a16:creationId xmlns:a16="http://schemas.microsoft.com/office/drawing/2014/main" id="{202E6B23-4790-9A89-1F75-C9DF7C04D41A}"/>
              </a:ext>
            </a:extLst>
          </p:cNvPr>
          <p:cNvSpPr/>
          <p:nvPr/>
        </p:nvSpPr>
        <p:spPr>
          <a:xfrm>
            <a:off x="237066" y="7061200"/>
            <a:ext cx="821266" cy="821266"/>
          </a:xfrm>
          <a:prstGeom prst="roundRect">
            <a:avLst/>
          </a:prstGeom>
          <a:solidFill>
            <a:srgbClr val="DCF2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 name="Billede 1">
            <a:extLst>
              <a:ext uri="{FF2B5EF4-FFF2-40B4-BE49-F238E27FC236}">
                <a16:creationId xmlns:a16="http://schemas.microsoft.com/office/drawing/2014/main" id="{3F45A108-290E-E900-9818-9B56BA0F5406}"/>
              </a:ext>
            </a:extLst>
          </p:cNvPr>
          <p:cNvPicPr>
            <a:picLocks noChangeAspect="1"/>
          </p:cNvPicPr>
          <p:nvPr/>
        </p:nvPicPr>
        <p:blipFill>
          <a:blip r:embed="rId3"/>
          <a:srcRect/>
          <a:stretch/>
        </p:blipFill>
        <p:spPr>
          <a:xfrm>
            <a:off x="10567659" y="461579"/>
            <a:ext cx="1380033" cy="1380033"/>
          </a:xfrm>
          <a:prstGeom prst="rect">
            <a:avLst/>
          </a:prstGeom>
        </p:spPr>
      </p:pic>
    </p:spTree>
    <p:extLst>
      <p:ext uri="{BB962C8B-B14F-4D97-AF65-F5344CB8AC3E}">
        <p14:creationId xmlns:p14="http://schemas.microsoft.com/office/powerpoint/2010/main" val="4017867103"/>
      </p:ext>
    </p:extLst>
  </p:cSld>
  <p:clrMapOvr>
    <a:masterClrMapping/>
  </p:clrMapOvr>
  <p:transition spd="med">
    <p:pull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76A56-5B20-762F-4F91-E3A8C37A7938}"/>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F9031A7B-297A-CB7A-021A-E28A8874BBD2}"/>
              </a:ext>
            </a:extLst>
          </p:cNvPr>
          <p:cNvSpPr>
            <a:spLocks noGrp="1"/>
          </p:cNvSpPr>
          <p:nvPr>
            <p:ph type="title"/>
          </p:nvPr>
        </p:nvSpPr>
        <p:spPr/>
        <p:txBody>
          <a:bodyPr/>
          <a:lstStyle/>
          <a:p>
            <a:pPr lvl="0">
              <a:lnSpc>
                <a:spcPct val="100000"/>
              </a:lnSpc>
              <a:spcBef>
                <a:spcPts val="0"/>
              </a:spcBef>
              <a:defRPr/>
            </a:pPr>
            <a:r>
              <a:rPr lang="en-US" dirty="0" err="1">
                <a:solidFill>
                  <a:srgbClr val="002060"/>
                </a:solidFill>
              </a:rPr>
              <a:t>Værdiskabelse</a:t>
            </a:r>
            <a:r>
              <a:rPr lang="en-US" dirty="0">
                <a:solidFill>
                  <a:srgbClr val="002060"/>
                </a:solidFill>
              </a:rPr>
              <a:t> </a:t>
            </a:r>
            <a:r>
              <a:rPr lang="en-US" dirty="0">
                <a:solidFill>
                  <a:srgbClr val="688DA3"/>
                </a:solidFill>
              </a:rPr>
              <a:t>hos </a:t>
            </a:r>
            <a:r>
              <a:rPr lang="en-US" dirty="0" err="1">
                <a:solidFill>
                  <a:srgbClr val="688DA3"/>
                </a:solidFill>
              </a:rPr>
              <a:t>kunden</a:t>
            </a:r>
            <a:endParaRPr lang="da-DK" dirty="0">
              <a:solidFill>
                <a:srgbClr val="688DA3"/>
              </a:solidFill>
            </a:endParaRPr>
          </a:p>
        </p:txBody>
      </p:sp>
      <p:sp>
        <p:nvSpPr>
          <p:cNvPr id="6" name="Afrundet rektangel 5">
            <a:extLst>
              <a:ext uri="{FF2B5EF4-FFF2-40B4-BE49-F238E27FC236}">
                <a16:creationId xmlns:a16="http://schemas.microsoft.com/office/drawing/2014/main" id="{A9032B57-3ED1-1A68-6B2E-CC9C3E5F8976}"/>
              </a:ext>
            </a:extLst>
          </p:cNvPr>
          <p:cNvSpPr/>
          <p:nvPr/>
        </p:nvSpPr>
        <p:spPr>
          <a:xfrm>
            <a:off x="237066" y="7061200"/>
            <a:ext cx="821266" cy="821266"/>
          </a:xfrm>
          <a:prstGeom prst="roundRect">
            <a:avLst/>
          </a:prstGeom>
          <a:solidFill>
            <a:srgbClr val="DCF2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aphicFrame>
        <p:nvGraphicFramePr>
          <p:cNvPr id="2" name="Tabel 1">
            <a:extLst>
              <a:ext uri="{FF2B5EF4-FFF2-40B4-BE49-F238E27FC236}">
                <a16:creationId xmlns:a16="http://schemas.microsoft.com/office/drawing/2014/main" id="{21591118-E9F3-89DB-61FD-4C759967052F}"/>
              </a:ext>
            </a:extLst>
          </p:cNvPr>
          <p:cNvGraphicFramePr>
            <a:graphicFrameLocks noGrp="1"/>
          </p:cNvGraphicFramePr>
          <p:nvPr>
            <p:extLst>
              <p:ext uri="{D42A27DB-BD31-4B8C-83A1-F6EECF244321}">
                <p14:modId xmlns:p14="http://schemas.microsoft.com/office/powerpoint/2010/main" val="3805155761"/>
              </p:ext>
            </p:extLst>
          </p:nvPr>
        </p:nvGraphicFramePr>
        <p:xfrm>
          <a:off x="907855" y="1759142"/>
          <a:ext cx="8976809" cy="4373880"/>
        </p:xfrm>
        <a:graphic>
          <a:graphicData uri="http://schemas.openxmlformats.org/drawingml/2006/table">
            <a:tbl>
              <a:tblPr firstRow="1" bandRow="1">
                <a:tableStyleId>{3B4B98B0-60AC-42C2-AFA5-B58CD77FA1E5}</a:tableStyleId>
              </a:tblPr>
              <a:tblGrid>
                <a:gridCol w="2179680">
                  <a:extLst>
                    <a:ext uri="{9D8B030D-6E8A-4147-A177-3AD203B41FA5}">
                      <a16:colId xmlns:a16="http://schemas.microsoft.com/office/drawing/2014/main" val="432099869"/>
                    </a:ext>
                  </a:extLst>
                </a:gridCol>
                <a:gridCol w="6797129">
                  <a:extLst>
                    <a:ext uri="{9D8B030D-6E8A-4147-A177-3AD203B41FA5}">
                      <a16:colId xmlns:a16="http://schemas.microsoft.com/office/drawing/2014/main" val="2056417861"/>
                    </a:ext>
                  </a:extLst>
                </a:gridCol>
              </a:tblGrid>
              <a:tr h="370840">
                <a:tc>
                  <a:txBody>
                    <a:bodyPr/>
                    <a:lstStyle/>
                    <a:p>
                      <a:pPr algn="ctr"/>
                      <a:r>
                        <a:rPr lang="da-DK" dirty="0">
                          <a:solidFill>
                            <a:srgbClr val="002060"/>
                          </a:solidFill>
                          <a:latin typeface="Arial" panose="020B0604020202020204" pitchFamily="34" charset="0"/>
                          <a:cs typeface="Arial" panose="020B0604020202020204" pitchFamily="34" charset="0"/>
                        </a:rPr>
                        <a:t>Tid</a:t>
                      </a:r>
                    </a:p>
                  </a:txBody>
                  <a:tcP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ctr"/>
                      <a:r>
                        <a:rPr lang="da-DK" dirty="0">
                          <a:solidFill>
                            <a:srgbClr val="002060"/>
                          </a:solidFill>
                          <a:latin typeface="Arial" panose="020B0604020202020204" pitchFamily="34" charset="0"/>
                          <a:cs typeface="Arial" panose="020B0604020202020204" pitchFamily="34" charset="0"/>
                        </a:rPr>
                        <a:t>Tema</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73689761"/>
                  </a:ext>
                </a:extLst>
              </a:tr>
              <a:tr h="370840">
                <a:tc>
                  <a:txBody>
                    <a:bodyPr/>
                    <a:lstStyle/>
                    <a:p>
                      <a:pPr algn="ctr"/>
                      <a:r>
                        <a:rPr lang="da-DK" sz="1400" dirty="0">
                          <a:solidFill>
                            <a:srgbClr val="002060"/>
                          </a:solidFill>
                          <a:latin typeface="Arial" panose="020B0604020202020204" pitchFamily="34" charset="0"/>
                          <a:cs typeface="Arial" panose="020B0604020202020204" pitchFamily="34" charset="0"/>
                        </a:rPr>
                        <a:t>11.00 - 12.00</a:t>
                      </a:r>
                    </a:p>
                  </a:txBody>
                  <a:tcPr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C4D2DA"/>
                    </a:solidFill>
                  </a:tcPr>
                </a:tc>
                <a:tc>
                  <a:txBody>
                    <a:bodyPr/>
                    <a:lstStyle/>
                    <a:p>
                      <a:r>
                        <a:rPr lang="da-DK" sz="1400" kern="1200" dirty="0">
                          <a:solidFill>
                            <a:srgbClr val="002060"/>
                          </a:solidFill>
                          <a:effectLst/>
                          <a:latin typeface="Arial" panose="020B0604020202020204" pitchFamily="34" charset="0"/>
                          <a:ea typeface="+mn-ea"/>
                          <a:cs typeface="Arial" panose="020B0604020202020204" pitchFamily="34" charset="0"/>
                        </a:rPr>
                        <a:t>Gruppearbejde 3 - drøftelse.</a:t>
                      </a:r>
                    </a:p>
                    <a:p>
                      <a:endParaRPr lang="da-DK" sz="1400" kern="1200" dirty="0">
                        <a:solidFill>
                          <a:srgbClr val="002060"/>
                        </a:solidFill>
                        <a:effectLst/>
                        <a:latin typeface="Arial" panose="020B0604020202020204" pitchFamily="34" charset="0"/>
                        <a:ea typeface="+mn-ea"/>
                        <a:cs typeface="Arial" panose="020B0604020202020204" pitchFamily="34" charset="0"/>
                      </a:endParaRPr>
                    </a:p>
                    <a:p>
                      <a:r>
                        <a:rPr lang="da-DK" sz="1400" kern="1200" dirty="0">
                          <a:solidFill>
                            <a:srgbClr val="002060"/>
                          </a:solidFill>
                          <a:effectLst/>
                          <a:latin typeface="Arial" panose="020B0604020202020204" pitchFamily="34" charset="0"/>
                          <a:ea typeface="+mn-ea"/>
                          <a:cs typeface="Arial" panose="020B0604020202020204" pitchFamily="34" charset="0"/>
                        </a:rPr>
                        <a:t>Hvilke </a:t>
                      </a:r>
                      <a:r>
                        <a:rPr lang="da-DK" sz="1400" b="1" kern="1200" dirty="0">
                          <a:solidFill>
                            <a:srgbClr val="002060"/>
                          </a:solidFill>
                          <a:effectLst/>
                          <a:latin typeface="Arial" panose="020B0604020202020204" pitchFamily="34" charset="0"/>
                          <a:ea typeface="+mn-ea"/>
                          <a:cs typeface="Arial" panose="020B0604020202020204" pitchFamily="34" charset="0"/>
                        </a:rPr>
                        <a:t>aktiviteter</a:t>
                      </a:r>
                      <a:r>
                        <a:rPr lang="da-DK" sz="1400" kern="1200" dirty="0">
                          <a:solidFill>
                            <a:srgbClr val="002060"/>
                          </a:solidFill>
                          <a:effectLst/>
                          <a:latin typeface="Arial" panose="020B0604020202020204" pitchFamily="34" charset="0"/>
                          <a:ea typeface="+mn-ea"/>
                          <a:cs typeface="Arial" panose="020B0604020202020204" pitchFamily="34" charset="0"/>
                        </a:rPr>
                        <a:t> kan vores afdeling udføre / forbedre, som giver øget værdi for både direkte kunde og slutkunde?</a:t>
                      </a:r>
                    </a:p>
                    <a:p>
                      <a:endParaRPr lang="da-DK" sz="1400" kern="1200" dirty="0">
                        <a:solidFill>
                          <a:srgbClr val="002060"/>
                        </a:solidFill>
                        <a:effectLst/>
                        <a:latin typeface="Arial" panose="020B0604020202020204" pitchFamily="34" charset="0"/>
                        <a:ea typeface="+mn-ea"/>
                        <a:cs typeface="Arial" panose="020B0604020202020204" pitchFamily="34" charset="0"/>
                      </a:endParaRPr>
                    </a:p>
                    <a:p>
                      <a:r>
                        <a:rPr lang="da-DK" sz="1400" kern="1200" dirty="0">
                          <a:solidFill>
                            <a:srgbClr val="002060"/>
                          </a:solidFill>
                          <a:effectLst/>
                          <a:latin typeface="Arial" panose="020B0604020202020204" pitchFamily="34" charset="0"/>
                          <a:ea typeface="+mn-ea"/>
                          <a:cs typeface="Arial" panose="020B0604020202020204" pitchFamily="34" charset="0"/>
                        </a:rPr>
                        <a:t>Fremlæggelse i plenum.</a:t>
                      </a:r>
                      <a:endParaRPr lang="da-DK" sz="1400" dirty="0">
                        <a:solidFill>
                          <a:srgbClr val="002060"/>
                        </a:solidFill>
                        <a:latin typeface="Arial" panose="020B0604020202020204" pitchFamily="34" charset="0"/>
                        <a:cs typeface="Arial" panose="020B060402020202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C4D2DA"/>
                    </a:solidFill>
                  </a:tcPr>
                </a:tc>
                <a:extLst>
                  <a:ext uri="{0D108BD9-81ED-4DB2-BD59-A6C34878D82A}">
                    <a16:rowId xmlns:a16="http://schemas.microsoft.com/office/drawing/2014/main" val="3150437345"/>
                  </a:ext>
                </a:extLst>
              </a:tr>
              <a:tr h="370840">
                <a:tc>
                  <a:txBody>
                    <a:bodyPr/>
                    <a:lstStyle/>
                    <a:p>
                      <a:pPr algn="ctr"/>
                      <a:r>
                        <a:rPr lang="da-DK" sz="1400" dirty="0">
                          <a:solidFill>
                            <a:srgbClr val="002060"/>
                          </a:solidFill>
                          <a:latin typeface="Arial" panose="020B0604020202020204" pitchFamily="34" charset="0"/>
                          <a:cs typeface="Arial" panose="020B0604020202020204" pitchFamily="34" charset="0"/>
                        </a:rPr>
                        <a:t>12.00 - 12.40</a:t>
                      </a:r>
                    </a:p>
                  </a:txBody>
                  <a:tcPr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r>
                        <a:rPr lang="da-DK" sz="1400" kern="1200" dirty="0">
                          <a:solidFill>
                            <a:srgbClr val="002060"/>
                          </a:solidFill>
                          <a:effectLst/>
                          <a:latin typeface="Arial" panose="020B0604020202020204" pitchFamily="34" charset="0"/>
                          <a:ea typeface="+mn-ea"/>
                          <a:cs typeface="Arial" panose="020B0604020202020204" pitchFamily="34" charset="0"/>
                        </a:rPr>
                        <a:t>Frokost.</a:t>
                      </a:r>
                      <a:endParaRPr lang="da-DK" sz="1400" dirty="0">
                        <a:solidFill>
                          <a:srgbClr val="002060"/>
                        </a:solidFill>
                        <a:latin typeface="Arial" panose="020B0604020202020204" pitchFamily="34" charset="0"/>
                        <a:cs typeface="Arial" panose="020B060402020202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59046971"/>
                  </a:ext>
                </a:extLst>
              </a:tr>
              <a:tr h="370840">
                <a:tc>
                  <a:txBody>
                    <a:bodyPr/>
                    <a:lstStyle/>
                    <a:p>
                      <a:pPr algn="ctr"/>
                      <a:r>
                        <a:rPr lang="da-DK" sz="1400" dirty="0">
                          <a:solidFill>
                            <a:srgbClr val="002060"/>
                          </a:solidFill>
                          <a:latin typeface="Arial" panose="020B0604020202020204" pitchFamily="34" charset="0"/>
                          <a:cs typeface="Arial" panose="020B0604020202020204" pitchFamily="34" charset="0"/>
                        </a:rPr>
                        <a:t>12.40 - 13.30</a:t>
                      </a:r>
                    </a:p>
                  </a:txBody>
                  <a:tcPr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C4D2DA"/>
                    </a:solidFill>
                  </a:tcPr>
                </a:tc>
                <a:tc>
                  <a:txBody>
                    <a:bodyPr/>
                    <a:lstStyle/>
                    <a:p>
                      <a:r>
                        <a:rPr lang="da-DK" sz="1400" kern="1200" dirty="0">
                          <a:solidFill>
                            <a:srgbClr val="002060"/>
                          </a:solidFill>
                          <a:effectLst/>
                          <a:latin typeface="Arial" panose="020B0604020202020204" pitchFamily="34" charset="0"/>
                          <a:ea typeface="+mn-ea"/>
                          <a:cs typeface="Arial" panose="020B0604020202020204" pitchFamily="34" charset="0"/>
                        </a:rPr>
                        <a:t>Gruppearbejde 4 - i blandede grupper.</a:t>
                      </a:r>
                    </a:p>
                    <a:p>
                      <a:endParaRPr lang="da-DK" sz="1400" kern="1200" dirty="0">
                        <a:solidFill>
                          <a:srgbClr val="002060"/>
                        </a:solidFill>
                        <a:effectLst/>
                        <a:latin typeface="Arial" panose="020B0604020202020204" pitchFamily="34" charset="0"/>
                        <a:ea typeface="+mn-ea"/>
                        <a:cs typeface="Arial" panose="020B0604020202020204" pitchFamily="34" charset="0"/>
                      </a:endParaRPr>
                    </a:p>
                    <a:p>
                      <a:r>
                        <a:rPr lang="da-DK" sz="1400" kern="1200" dirty="0">
                          <a:solidFill>
                            <a:srgbClr val="002060"/>
                          </a:solidFill>
                          <a:effectLst/>
                          <a:latin typeface="Arial" panose="020B0604020202020204" pitchFamily="34" charset="0"/>
                          <a:ea typeface="+mn-ea"/>
                          <a:cs typeface="Arial" panose="020B0604020202020204" pitchFamily="34" charset="0"/>
                        </a:rPr>
                        <a:t>Hvordan kan vi forbedre vores </a:t>
                      </a:r>
                      <a:r>
                        <a:rPr lang="da-DK" sz="1400" b="1" kern="1200" dirty="0">
                          <a:solidFill>
                            <a:srgbClr val="002060"/>
                          </a:solidFill>
                          <a:effectLst/>
                          <a:latin typeface="Arial" panose="020B0604020202020204" pitchFamily="34" charset="0"/>
                          <a:ea typeface="+mn-ea"/>
                          <a:cs typeface="Arial" panose="020B0604020202020204" pitchFamily="34" charset="0"/>
                        </a:rPr>
                        <a:t>koordinering</a:t>
                      </a:r>
                      <a:r>
                        <a:rPr lang="da-DK" sz="1400" kern="1200" dirty="0">
                          <a:solidFill>
                            <a:srgbClr val="002060"/>
                          </a:solidFill>
                          <a:effectLst/>
                          <a:latin typeface="Arial" panose="020B0604020202020204" pitchFamily="34" charset="0"/>
                          <a:ea typeface="+mn-ea"/>
                          <a:cs typeface="Arial" panose="020B0604020202020204" pitchFamily="34" charset="0"/>
                        </a:rPr>
                        <a:t> så den samlede værdiskabelse øges?</a:t>
                      </a:r>
                    </a:p>
                    <a:p>
                      <a:r>
                        <a:rPr lang="da-DK" sz="1400" kern="1200" dirty="0">
                          <a:solidFill>
                            <a:srgbClr val="002060"/>
                          </a:solidFill>
                          <a:effectLst/>
                          <a:latin typeface="Arial" panose="020B0604020202020204" pitchFamily="34" charset="0"/>
                          <a:ea typeface="+mn-ea"/>
                          <a:cs typeface="Arial" panose="020B0604020202020204" pitchFamily="34" charset="0"/>
                        </a:rPr>
                        <a:t>Fokus på interne udfordringer.</a:t>
                      </a:r>
                    </a:p>
                    <a:p>
                      <a:endParaRPr lang="da-DK" sz="1400" kern="1200" dirty="0">
                        <a:solidFill>
                          <a:srgbClr val="002060"/>
                        </a:solidFill>
                        <a:effectLst/>
                        <a:latin typeface="Arial" panose="020B0604020202020204" pitchFamily="34" charset="0"/>
                        <a:ea typeface="+mn-ea"/>
                        <a:cs typeface="Arial" panose="020B0604020202020204" pitchFamily="34" charset="0"/>
                      </a:endParaRPr>
                    </a:p>
                    <a:p>
                      <a:r>
                        <a:rPr lang="da-DK" sz="1400" kern="1200" dirty="0">
                          <a:solidFill>
                            <a:srgbClr val="002060"/>
                          </a:solidFill>
                          <a:effectLst/>
                          <a:latin typeface="Arial" panose="020B0604020202020204" pitchFamily="34" charset="0"/>
                          <a:ea typeface="+mn-ea"/>
                          <a:cs typeface="Arial" panose="020B0604020202020204" pitchFamily="34" charset="0"/>
                        </a:rPr>
                        <a:t>Fremlæggelse i plenum.</a:t>
                      </a:r>
                      <a:endParaRPr lang="da-DK" sz="1400" dirty="0">
                        <a:solidFill>
                          <a:srgbClr val="002060"/>
                        </a:solidFill>
                        <a:latin typeface="Arial" panose="020B0604020202020204" pitchFamily="34" charset="0"/>
                        <a:cs typeface="Arial" panose="020B060402020202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C4D2DA"/>
                    </a:solidFill>
                  </a:tcPr>
                </a:tc>
                <a:extLst>
                  <a:ext uri="{0D108BD9-81ED-4DB2-BD59-A6C34878D82A}">
                    <a16:rowId xmlns:a16="http://schemas.microsoft.com/office/drawing/2014/main" val="1927181439"/>
                  </a:ext>
                </a:extLst>
              </a:tr>
              <a:tr h="370840">
                <a:tc>
                  <a:txBody>
                    <a:bodyPr/>
                    <a:lstStyle/>
                    <a:p>
                      <a:pPr algn="ctr"/>
                      <a:r>
                        <a:rPr lang="da-DK" sz="1400" dirty="0">
                          <a:solidFill>
                            <a:srgbClr val="002060"/>
                          </a:solidFill>
                          <a:latin typeface="Arial" panose="020B0604020202020204" pitchFamily="34" charset="0"/>
                          <a:cs typeface="Arial" panose="020B0604020202020204" pitchFamily="34" charset="0"/>
                        </a:rPr>
                        <a:t>13.30 - 14.00</a:t>
                      </a:r>
                    </a:p>
                  </a:txBody>
                  <a:tcPr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r>
                        <a:rPr lang="da-DK" sz="1400" kern="1200" dirty="0">
                          <a:solidFill>
                            <a:srgbClr val="002060"/>
                          </a:solidFill>
                          <a:effectLst/>
                          <a:latin typeface="Arial" panose="020B0604020202020204" pitchFamily="34" charset="0"/>
                          <a:ea typeface="+mn-ea"/>
                          <a:cs typeface="Arial" panose="020B0604020202020204" pitchFamily="34" charset="0"/>
                        </a:rPr>
                        <a:t>Opsummering.</a:t>
                      </a:r>
                    </a:p>
                    <a:p>
                      <a:r>
                        <a:rPr lang="da-DK" sz="1400" kern="1200" dirty="0">
                          <a:solidFill>
                            <a:srgbClr val="002060"/>
                          </a:solidFill>
                          <a:effectLst/>
                          <a:latin typeface="Arial" panose="020B0604020202020204" pitchFamily="34" charset="0"/>
                          <a:ea typeface="+mn-ea"/>
                          <a:cs typeface="Arial" panose="020B0604020202020204" pitchFamily="34" charset="0"/>
                        </a:rPr>
                        <a:t>Hvad tager du med herfra?</a:t>
                      </a:r>
                      <a:endParaRPr lang="da-DK" sz="1400" dirty="0">
                        <a:solidFill>
                          <a:srgbClr val="002060"/>
                        </a:solidFill>
                        <a:latin typeface="Arial" panose="020B0604020202020204" pitchFamily="34" charset="0"/>
                        <a:cs typeface="Arial" panose="020B060402020202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0608823"/>
                  </a:ext>
                </a:extLst>
              </a:tr>
              <a:tr h="370840">
                <a:tc>
                  <a:txBody>
                    <a:bodyPr/>
                    <a:lstStyle/>
                    <a:p>
                      <a:pPr algn="ctr"/>
                      <a:r>
                        <a:rPr lang="da-DK" sz="1400" dirty="0">
                          <a:solidFill>
                            <a:srgbClr val="002060"/>
                          </a:solidFill>
                          <a:latin typeface="Arial" panose="020B0604020202020204" pitchFamily="34" charset="0"/>
                          <a:cs typeface="Arial" panose="020B0604020202020204" pitchFamily="34" charset="0"/>
                        </a:rPr>
                        <a:t>14.00</a:t>
                      </a:r>
                    </a:p>
                  </a:txBody>
                  <a:tcPr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C4D2DA"/>
                    </a:solidFill>
                  </a:tcPr>
                </a:tc>
                <a:tc>
                  <a:txBody>
                    <a:bodyPr/>
                    <a:lstStyle/>
                    <a:p>
                      <a:r>
                        <a:rPr lang="da-DK" sz="1400" kern="1200" dirty="0">
                          <a:solidFill>
                            <a:srgbClr val="002060"/>
                          </a:solidFill>
                          <a:effectLst/>
                          <a:latin typeface="Arial" panose="020B0604020202020204" pitchFamily="34" charset="0"/>
                          <a:ea typeface="+mn-ea"/>
                          <a:cs typeface="Arial" panose="020B0604020202020204" pitchFamily="34" charset="0"/>
                        </a:rPr>
                        <a:t>Tak og farvel.</a:t>
                      </a:r>
                      <a:endParaRPr lang="da-DK" sz="1400" dirty="0">
                        <a:solidFill>
                          <a:srgbClr val="002060"/>
                        </a:solidFill>
                        <a:latin typeface="Arial" panose="020B0604020202020204" pitchFamily="34" charset="0"/>
                        <a:cs typeface="Arial" panose="020B060402020202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C4D2DA"/>
                    </a:solidFill>
                  </a:tcPr>
                </a:tc>
                <a:extLst>
                  <a:ext uri="{0D108BD9-81ED-4DB2-BD59-A6C34878D82A}">
                    <a16:rowId xmlns:a16="http://schemas.microsoft.com/office/drawing/2014/main" val="1563501305"/>
                  </a:ext>
                </a:extLst>
              </a:tr>
            </a:tbl>
          </a:graphicData>
        </a:graphic>
      </p:graphicFrame>
      <p:pic>
        <p:nvPicPr>
          <p:cNvPr id="3" name="Billede 2">
            <a:extLst>
              <a:ext uri="{FF2B5EF4-FFF2-40B4-BE49-F238E27FC236}">
                <a16:creationId xmlns:a16="http://schemas.microsoft.com/office/drawing/2014/main" id="{0DF621A8-6CF1-6C97-4DE5-4CD0FA3F262E}"/>
              </a:ext>
            </a:extLst>
          </p:cNvPr>
          <p:cNvPicPr>
            <a:picLocks noChangeAspect="1"/>
          </p:cNvPicPr>
          <p:nvPr/>
        </p:nvPicPr>
        <p:blipFill>
          <a:blip r:embed="rId3"/>
          <a:srcRect/>
          <a:stretch/>
        </p:blipFill>
        <p:spPr>
          <a:xfrm>
            <a:off x="10567659" y="461579"/>
            <a:ext cx="1380033" cy="1380033"/>
          </a:xfrm>
          <a:prstGeom prst="rect">
            <a:avLst/>
          </a:prstGeom>
        </p:spPr>
      </p:pic>
    </p:spTree>
    <p:extLst>
      <p:ext uri="{BB962C8B-B14F-4D97-AF65-F5344CB8AC3E}">
        <p14:creationId xmlns:p14="http://schemas.microsoft.com/office/powerpoint/2010/main" val="3764084755"/>
      </p:ext>
    </p:extLst>
  </p:cSld>
  <p:clrMapOvr>
    <a:masterClrMapping/>
  </p:clrMapOvr>
  <p:transition spd="med">
    <p:pull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9E6CB-F6FD-5B5C-1412-4C9F835E80F5}"/>
            </a:ext>
          </a:extLst>
        </p:cNvPr>
        <p:cNvGrpSpPr/>
        <p:nvPr/>
      </p:nvGrpSpPr>
      <p:grpSpPr>
        <a:xfrm>
          <a:off x="0" y="0"/>
          <a:ext cx="0" cy="0"/>
          <a:chOff x="0" y="0"/>
          <a:chExt cx="0" cy="0"/>
        </a:xfrm>
      </p:grpSpPr>
      <p:sp>
        <p:nvSpPr>
          <p:cNvPr id="13" name="Rektangel 12">
            <a:extLst>
              <a:ext uri="{FF2B5EF4-FFF2-40B4-BE49-F238E27FC236}">
                <a16:creationId xmlns:a16="http://schemas.microsoft.com/office/drawing/2014/main" id="{8EBCB8A9-6AE2-6621-A98B-B45B3563A3E8}"/>
              </a:ext>
            </a:extLst>
          </p:cNvPr>
          <p:cNvSpPr/>
          <p:nvPr/>
        </p:nvSpPr>
        <p:spPr>
          <a:xfrm>
            <a:off x="0" y="1"/>
            <a:ext cx="4639456" cy="6857999"/>
          </a:xfrm>
          <a:prstGeom prst="rect">
            <a:avLst/>
          </a:prstGeom>
          <a:solidFill>
            <a:srgbClr val="DEECD9">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kstfelt 2">
            <a:extLst>
              <a:ext uri="{FF2B5EF4-FFF2-40B4-BE49-F238E27FC236}">
                <a16:creationId xmlns:a16="http://schemas.microsoft.com/office/drawing/2014/main" id="{D8381EAE-3DD3-8A69-0144-18C296B6EEB8}"/>
              </a:ext>
            </a:extLst>
          </p:cNvPr>
          <p:cNvSpPr txBox="1"/>
          <p:nvPr/>
        </p:nvSpPr>
        <p:spPr>
          <a:xfrm>
            <a:off x="5410200" y="3213556"/>
            <a:ext cx="137160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Service</a:t>
            </a:r>
            <a:endParaRPr kumimoji="0" lang="da-DK"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itel 4">
            <a:extLst>
              <a:ext uri="{FF2B5EF4-FFF2-40B4-BE49-F238E27FC236}">
                <a16:creationId xmlns:a16="http://schemas.microsoft.com/office/drawing/2014/main" id="{394D6A78-9318-E0E7-98D6-D190E06080C7}"/>
              </a:ext>
            </a:extLst>
          </p:cNvPr>
          <p:cNvSpPr>
            <a:spLocks noGrp="1"/>
          </p:cNvSpPr>
          <p:nvPr>
            <p:ph type="title"/>
          </p:nvPr>
        </p:nvSpPr>
        <p:spPr/>
        <p:txBody>
          <a:bodyPr>
            <a:normAutofit fontScale="90000"/>
          </a:bodyPr>
          <a:lstStyle/>
          <a:p>
            <a:pPr lvl="0">
              <a:lnSpc>
                <a:spcPct val="100000"/>
              </a:lnSpc>
              <a:spcBef>
                <a:spcPts val="0"/>
              </a:spcBef>
              <a:defRPr/>
            </a:pPr>
            <a:r>
              <a:rPr lang="da-DK" dirty="0">
                <a:solidFill>
                  <a:srgbClr val="002060"/>
                </a:solidFill>
              </a:rPr>
              <a:t>Dit </a:t>
            </a:r>
            <a:r>
              <a:rPr lang="da-DK" dirty="0">
                <a:solidFill>
                  <a:srgbClr val="597C91"/>
                </a:solidFill>
              </a:rPr>
              <a:t>succesfelt</a:t>
            </a:r>
            <a:br>
              <a:rPr lang="da-DK" dirty="0">
                <a:solidFill>
                  <a:srgbClr val="597C91"/>
                </a:solidFill>
              </a:rPr>
            </a:br>
            <a:r>
              <a:rPr lang="da-DK" dirty="0">
                <a:solidFill>
                  <a:srgbClr val="002060"/>
                </a:solidFill>
              </a:rPr>
              <a:t>Forbedring af </a:t>
            </a:r>
            <a:r>
              <a:rPr lang="da-DK" dirty="0">
                <a:solidFill>
                  <a:srgbClr val="597C91"/>
                </a:solidFill>
              </a:rPr>
              <a:t>konkurrenceevnen</a:t>
            </a:r>
            <a:endParaRPr lang="da-DK" dirty="0">
              <a:solidFill>
                <a:srgbClr val="688DA3"/>
              </a:solidFill>
              <a:ea typeface="Times New Roman" panose="02020603050405020304" pitchFamily="18" charset="0"/>
            </a:endParaRPr>
          </a:p>
        </p:txBody>
      </p:sp>
      <p:sp>
        <p:nvSpPr>
          <p:cNvPr id="6" name="Pladsholder til indhold 5">
            <a:extLst>
              <a:ext uri="{FF2B5EF4-FFF2-40B4-BE49-F238E27FC236}">
                <a16:creationId xmlns:a16="http://schemas.microsoft.com/office/drawing/2014/main" id="{E3881ED1-BC63-CBB4-CD87-FD162ABC4891}"/>
              </a:ext>
            </a:extLst>
          </p:cNvPr>
          <p:cNvSpPr>
            <a:spLocks noGrp="1"/>
          </p:cNvSpPr>
          <p:nvPr>
            <p:ph sz="half" idx="1"/>
          </p:nvPr>
        </p:nvSpPr>
        <p:spPr>
          <a:xfrm>
            <a:off x="1457325" y="1986498"/>
            <a:ext cx="5181600" cy="3861852"/>
          </a:xfrm>
        </p:spPr>
        <p:txBody>
          <a:bodyPr>
            <a:normAutofit/>
          </a:bodyPr>
          <a:lstStyle/>
          <a:p>
            <a:pPr marL="0" indent="0">
              <a:lnSpc>
                <a:spcPct val="100000"/>
              </a:lnSpc>
              <a:spcBef>
                <a:spcPts val="0"/>
              </a:spcBef>
              <a:buNone/>
            </a:pPr>
            <a:r>
              <a:rPr lang="da-DK" sz="1400" dirty="0">
                <a:solidFill>
                  <a:srgbClr val="002060"/>
                </a:solidFill>
                <a:latin typeface="Arial" panose="020B0604020202020204" pitchFamily="34" charset="0"/>
                <a:cs typeface="Arial" panose="020B0604020202020204" pitchFamily="34" charset="0"/>
              </a:rPr>
              <a:t>Forretningsanalyse med prioriteret handlingsplan og fremlæggelse for bestyrelsen.</a:t>
            </a:r>
          </a:p>
          <a:p>
            <a:pPr marL="0" indent="0">
              <a:lnSpc>
                <a:spcPct val="100000"/>
              </a:lnSpc>
              <a:spcBef>
                <a:spcPts val="0"/>
              </a:spcBef>
              <a:buNone/>
            </a:pPr>
            <a:endParaRPr lang="da-DK" sz="1400" dirty="0">
              <a:solidFill>
                <a:srgbClr val="002060"/>
              </a:solidFill>
              <a:latin typeface="Arial" panose="020B0604020202020204" pitchFamily="34" charset="0"/>
              <a:cs typeface="Arial" panose="020B0604020202020204" pitchFamily="34" charset="0"/>
            </a:endParaRPr>
          </a:p>
          <a:p>
            <a:pPr marL="0" indent="0">
              <a:lnSpc>
                <a:spcPct val="100000"/>
              </a:lnSpc>
              <a:spcBef>
                <a:spcPts val="0"/>
              </a:spcBef>
              <a:buNone/>
            </a:pPr>
            <a:r>
              <a:rPr lang="da-DK" sz="1400" b="1" dirty="0">
                <a:solidFill>
                  <a:srgbClr val="002060"/>
                </a:solidFill>
              </a:rPr>
              <a:t>FOKUS-område</a:t>
            </a:r>
            <a:r>
              <a:rPr lang="da-DK" sz="1400" dirty="0">
                <a:solidFill>
                  <a:srgbClr val="002060"/>
                </a:solidFill>
              </a:rPr>
              <a:t> </a:t>
            </a:r>
          </a:p>
          <a:p>
            <a:pPr marL="0" indent="0">
              <a:lnSpc>
                <a:spcPct val="100000"/>
              </a:lnSpc>
              <a:spcBef>
                <a:spcPts val="0"/>
              </a:spcBef>
              <a:buNone/>
            </a:pPr>
            <a:r>
              <a:rPr lang="da-DK" sz="1400" dirty="0">
                <a:solidFill>
                  <a:srgbClr val="002060"/>
                </a:solidFill>
              </a:rPr>
              <a:t>Her er indsats påkrævet umiddelbart. Iværksæt straks initiativer her. Allokér ressourcer, udpeg ansvarlige, fastsæt mål og opfølgning </a:t>
            </a:r>
          </a:p>
          <a:p>
            <a:pPr marL="0" indent="0">
              <a:lnSpc>
                <a:spcPct val="100000"/>
              </a:lnSpc>
              <a:spcBef>
                <a:spcPts val="0"/>
              </a:spcBef>
              <a:buNone/>
            </a:pPr>
            <a:endParaRPr lang="da-DK" sz="1400" b="1" dirty="0">
              <a:solidFill>
                <a:srgbClr val="002060"/>
              </a:solidFill>
            </a:endParaRPr>
          </a:p>
          <a:p>
            <a:pPr marL="0" indent="0">
              <a:lnSpc>
                <a:spcPct val="100000"/>
              </a:lnSpc>
              <a:spcBef>
                <a:spcPts val="0"/>
              </a:spcBef>
              <a:buNone/>
            </a:pPr>
            <a:r>
              <a:rPr lang="da-DK" sz="1400" b="1" dirty="0">
                <a:solidFill>
                  <a:srgbClr val="002060"/>
                </a:solidFill>
              </a:rPr>
              <a:t>OBSERVATIONS-område</a:t>
            </a:r>
            <a:endParaRPr lang="da-DK" sz="1400" dirty="0">
              <a:solidFill>
                <a:srgbClr val="002060"/>
              </a:solidFill>
            </a:endParaRPr>
          </a:p>
          <a:p>
            <a:pPr marL="0" indent="0">
              <a:lnSpc>
                <a:spcPct val="100000"/>
              </a:lnSpc>
              <a:spcBef>
                <a:spcPts val="0"/>
              </a:spcBef>
              <a:buNone/>
            </a:pPr>
            <a:r>
              <a:rPr lang="da-DK" sz="1400" dirty="0">
                <a:solidFill>
                  <a:srgbClr val="002060"/>
                </a:solidFill>
              </a:rPr>
              <a:t>Hav fokus på løbende forbedrings-muligheder. Nogle aktiviteter kan være på vej til at bedres, mens andre kan være på vej til at forværres. </a:t>
            </a:r>
          </a:p>
          <a:p>
            <a:pPr marL="0" indent="0">
              <a:lnSpc>
                <a:spcPct val="100000"/>
              </a:lnSpc>
              <a:spcBef>
                <a:spcPts val="0"/>
              </a:spcBef>
              <a:buNone/>
            </a:pPr>
            <a:endParaRPr lang="da-DK" sz="1400" b="1" dirty="0">
              <a:solidFill>
                <a:srgbClr val="002060"/>
              </a:solidFill>
            </a:endParaRPr>
          </a:p>
          <a:p>
            <a:pPr marL="0" indent="0">
              <a:lnSpc>
                <a:spcPct val="100000"/>
              </a:lnSpc>
              <a:spcBef>
                <a:spcPts val="0"/>
              </a:spcBef>
              <a:buNone/>
            </a:pPr>
            <a:r>
              <a:rPr lang="da-DK" sz="1400" b="1" dirty="0">
                <a:solidFill>
                  <a:srgbClr val="002060"/>
                </a:solidFill>
              </a:rPr>
              <a:t>KONSOLIDERINGS-område </a:t>
            </a:r>
            <a:endParaRPr lang="da-DK" sz="1400" dirty="0">
              <a:solidFill>
                <a:srgbClr val="002060"/>
              </a:solidFill>
            </a:endParaRPr>
          </a:p>
          <a:p>
            <a:pPr marL="0" indent="0">
              <a:lnSpc>
                <a:spcPct val="100000"/>
              </a:lnSpc>
              <a:spcBef>
                <a:spcPts val="0"/>
              </a:spcBef>
              <a:buNone/>
            </a:pPr>
            <a:r>
              <a:rPr lang="da-DK" sz="1400" dirty="0">
                <a:solidFill>
                  <a:srgbClr val="002060"/>
                </a:solidFill>
              </a:rPr>
              <a:t>Indsatsområder der udgør fundamentet for vækst. Fasthold aktivitetsniveauet. Aktiviteter i dette område beskyttes mod forringelser, idet de sandsynligvis er rygraden i virksomheden.</a:t>
            </a:r>
          </a:p>
        </p:txBody>
      </p:sp>
      <p:pic>
        <p:nvPicPr>
          <p:cNvPr id="7" name="Billede 6">
            <a:extLst>
              <a:ext uri="{FF2B5EF4-FFF2-40B4-BE49-F238E27FC236}">
                <a16:creationId xmlns:a16="http://schemas.microsoft.com/office/drawing/2014/main" id="{603A91A5-0DE1-1150-0684-ADA4F006EF86}"/>
              </a:ext>
            </a:extLst>
          </p:cNvPr>
          <p:cNvPicPr>
            <a:picLocks noChangeAspect="1"/>
          </p:cNvPicPr>
          <p:nvPr/>
        </p:nvPicPr>
        <p:blipFill>
          <a:blip r:embed="rId2"/>
          <a:stretch>
            <a:fillRect/>
          </a:stretch>
        </p:blipFill>
        <p:spPr>
          <a:xfrm>
            <a:off x="7123027" y="2457451"/>
            <a:ext cx="3704851" cy="2857500"/>
          </a:xfrm>
          <a:prstGeom prst="rect">
            <a:avLst/>
          </a:prstGeom>
        </p:spPr>
      </p:pic>
      <p:sp>
        <p:nvSpPr>
          <p:cNvPr id="8" name="Tekstfelt 7">
            <a:extLst>
              <a:ext uri="{FF2B5EF4-FFF2-40B4-BE49-F238E27FC236}">
                <a16:creationId xmlns:a16="http://schemas.microsoft.com/office/drawing/2014/main" id="{230BF89F-B118-26D1-1995-9F56614E3B96}"/>
              </a:ext>
            </a:extLst>
          </p:cNvPr>
          <p:cNvSpPr txBox="1"/>
          <p:nvPr/>
        </p:nvSpPr>
        <p:spPr>
          <a:xfrm>
            <a:off x="7105650" y="2418103"/>
            <a:ext cx="523875"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2" name="Billede 1">
            <a:extLst>
              <a:ext uri="{FF2B5EF4-FFF2-40B4-BE49-F238E27FC236}">
                <a16:creationId xmlns:a16="http://schemas.microsoft.com/office/drawing/2014/main" id="{93931115-8DE4-1F80-601C-21C4B437F236}"/>
              </a:ext>
            </a:extLst>
          </p:cNvPr>
          <p:cNvPicPr>
            <a:picLocks noChangeAspect="1"/>
          </p:cNvPicPr>
          <p:nvPr/>
        </p:nvPicPr>
        <p:blipFill>
          <a:blip r:embed="rId3"/>
          <a:srcRect/>
          <a:stretch/>
        </p:blipFill>
        <p:spPr>
          <a:xfrm>
            <a:off x="10567659" y="461579"/>
            <a:ext cx="1380033" cy="1380033"/>
          </a:xfrm>
          <a:prstGeom prst="rect">
            <a:avLst/>
          </a:prstGeom>
        </p:spPr>
      </p:pic>
    </p:spTree>
    <p:extLst>
      <p:ext uri="{BB962C8B-B14F-4D97-AF65-F5344CB8AC3E}">
        <p14:creationId xmlns:p14="http://schemas.microsoft.com/office/powerpoint/2010/main" val="2185919994"/>
      </p:ext>
    </p:extLst>
  </p:cSld>
  <p:clrMapOvr>
    <a:masterClrMapping/>
  </p:clrMapOvr>
  <p:transition spd="med">
    <p:pull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60898-CB48-92BE-AA47-80569604448B}"/>
            </a:ext>
          </a:extLst>
        </p:cNvPr>
        <p:cNvGrpSpPr/>
        <p:nvPr/>
      </p:nvGrpSpPr>
      <p:grpSpPr>
        <a:xfrm>
          <a:off x="0" y="0"/>
          <a:ext cx="0" cy="0"/>
          <a:chOff x="0" y="0"/>
          <a:chExt cx="0" cy="0"/>
        </a:xfrm>
      </p:grpSpPr>
      <p:sp>
        <p:nvSpPr>
          <p:cNvPr id="13" name="Rektangel 12">
            <a:extLst>
              <a:ext uri="{FF2B5EF4-FFF2-40B4-BE49-F238E27FC236}">
                <a16:creationId xmlns:a16="http://schemas.microsoft.com/office/drawing/2014/main" id="{061399DA-E24B-1582-3DB2-97EC8835B00C}"/>
              </a:ext>
            </a:extLst>
          </p:cNvPr>
          <p:cNvSpPr/>
          <p:nvPr/>
        </p:nvSpPr>
        <p:spPr>
          <a:xfrm>
            <a:off x="0" y="1"/>
            <a:ext cx="4639456" cy="6857999"/>
          </a:xfrm>
          <a:prstGeom prst="rect">
            <a:avLst/>
          </a:prstGeom>
          <a:solidFill>
            <a:srgbClr val="DEECD9">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kstfelt 2">
            <a:extLst>
              <a:ext uri="{FF2B5EF4-FFF2-40B4-BE49-F238E27FC236}">
                <a16:creationId xmlns:a16="http://schemas.microsoft.com/office/drawing/2014/main" id="{8F5B8C34-EC1F-AE3A-0ACF-93AAC730BBE0}"/>
              </a:ext>
            </a:extLst>
          </p:cNvPr>
          <p:cNvSpPr txBox="1"/>
          <p:nvPr/>
        </p:nvSpPr>
        <p:spPr>
          <a:xfrm>
            <a:off x="5410200" y="3213556"/>
            <a:ext cx="137160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Service</a:t>
            </a:r>
            <a:endParaRPr kumimoji="0" lang="da-DK"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itel 4">
            <a:extLst>
              <a:ext uri="{FF2B5EF4-FFF2-40B4-BE49-F238E27FC236}">
                <a16:creationId xmlns:a16="http://schemas.microsoft.com/office/drawing/2014/main" id="{53D8FABB-EE17-971F-F0AE-399C6F7F8251}"/>
              </a:ext>
            </a:extLst>
          </p:cNvPr>
          <p:cNvSpPr>
            <a:spLocks noGrp="1"/>
          </p:cNvSpPr>
          <p:nvPr>
            <p:ph type="title"/>
          </p:nvPr>
        </p:nvSpPr>
        <p:spPr/>
        <p:txBody>
          <a:bodyPr>
            <a:normAutofit fontScale="90000"/>
          </a:bodyPr>
          <a:lstStyle/>
          <a:p>
            <a:pPr lvl="0">
              <a:lnSpc>
                <a:spcPct val="100000"/>
              </a:lnSpc>
              <a:spcBef>
                <a:spcPts val="0"/>
              </a:spcBef>
              <a:defRPr/>
            </a:pPr>
            <a:r>
              <a:rPr lang="da-DK" dirty="0">
                <a:solidFill>
                  <a:srgbClr val="002060"/>
                </a:solidFill>
              </a:rPr>
              <a:t>Tilbud på </a:t>
            </a:r>
            <a:r>
              <a:rPr lang="da-DK" dirty="0">
                <a:solidFill>
                  <a:srgbClr val="688DA3"/>
                </a:solidFill>
              </a:rPr>
              <a:t>VærdiLoop</a:t>
            </a:r>
            <a:br>
              <a:rPr lang="da-DK" dirty="0">
                <a:solidFill>
                  <a:srgbClr val="688DA3"/>
                </a:solidFill>
              </a:rPr>
            </a:br>
            <a:r>
              <a:rPr lang="da-DK" dirty="0">
                <a:solidFill>
                  <a:srgbClr val="688DA3"/>
                </a:solidFill>
              </a:rPr>
              <a:t>arbejdsseminar og forretningsanalyse </a:t>
            </a:r>
            <a:endParaRPr lang="da-DK" dirty="0">
              <a:solidFill>
                <a:srgbClr val="688DA3"/>
              </a:solidFill>
              <a:ea typeface="Times New Roman" panose="02020603050405020304" pitchFamily="18" charset="0"/>
            </a:endParaRPr>
          </a:p>
        </p:txBody>
      </p:sp>
      <p:sp>
        <p:nvSpPr>
          <p:cNvPr id="11" name="Pladsholder til indhold 10">
            <a:extLst>
              <a:ext uri="{FF2B5EF4-FFF2-40B4-BE49-F238E27FC236}">
                <a16:creationId xmlns:a16="http://schemas.microsoft.com/office/drawing/2014/main" id="{43F41657-9D5F-2C6A-48C0-B89C011618E3}"/>
              </a:ext>
            </a:extLst>
          </p:cNvPr>
          <p:cNvSpPr>
            <a:spLocks noGrp="1"/>
          </p:cNvSpPr>
          <p:nvPr>
            <p:ph sz="half" idx="1"/>
          </p:nvPr>
        </p:nvSpPr>
        <p:spPr>
          <a:xfrm>
            <a:off x="838199" y="1994965"/>
            <a:ext cx="11082868" cy="4351338"/>
          </a:xfrm>
        </p:spPr>
        <p:txBody>
          <a:bodyPr>
            <a:normAutofit fontScale="92500" lnSpcReduction="10000"/>
          </a:bodyPr>
          <a:lstStyle/>
          <a:p>
            <a:pPr marL="0" lvl="0" indent="0">
              <a:lnSpc>
                <a:spcPct val="100000"/>
              </a:lnSpc>
              <a:spcBef>
                <a:spcPts val="0"/>
              </a:spcBef>
              <a:buNone/>
              <a:defRPr/>
            </a:pPr>
            <a:r>
              <a:rPr lang="da-DK" sz="1400" b="1" dirty="0">
                <a:solidFill>
                  <a:srgbClr val="002060"/>
                </a:solidFill>
                <a:latin typeface="Arial" panose="020B0604020202020204" pitchFamily="34" charset="0"/>
                <a:cs typeface="Arial" panose="020B0604020202020204" pitchFamily="34" charset="0"/>
              </a:rPr>
              <a:t>Vi stiller skarpt på </a:t>
            </a:r>
            <a:r>
              <a:rPr lang="da-DK" sz="1400" b="1" dirty="0" err="1">
                <a:solidFill>
                  <a:srgbClr val="002060"/>
                </a:solidFill>
                <a:latin typeface="Arial" panose="020B0604020202020204" pitchFamily="34" charset="0"/>
                <a:cs typeface="Arial" panose="020B0604020202020204" pitchFamily="34" charset="0"/>
              </a:rPr>
              <a:t>værdiloopet</a:t>
            </a:r>
            <a:r>
              <a:rPr lang="da-DK" sz="1400" b="1" dirty="0">
                <a:solidFill>
                  <a:srgbClr val="002060"/>
                </a:solidFill>
                <a:latin typeface="Arial" panose="020B0604020202020204" pitchFamily="34" charset="0"/>
                <a:cs typeface="Arial" panose="020B0604020202020204" pitchFamily="34" charset="0"/>
              </a:rPr>
              <a:t> mellem producent, direkte kunde og slutkunde</a:t>
            </a:r>
          </a:p>
          <a:p>
            <a:pPr marL="0" lvl="0" indent="0">
              <a:lnSpc>
                <a:spcPct val="100000"/>
              </a:lnSpc>
              <a:spcBef>
                <a:spcPts val="0"/>
              </a:spcBef>
              <a:buNone/>
              <a:defRPr/>
            </a:pPr>
            <a:r>
              <a:rPr lang="da-DK" sz="1400" dirty="0">
                <a:solidFill>
                  <a:srgbClr val="002060"/>
                </a:solidFill>
                <a:latin typeface="Arial" panose="020B0604020202020204" pitchFamily="34" charset="0"/>
                <a:cs typeface="Arial" panose="020B0604020202020204" pitchFamily="34" charset="0"/>
              </a:rPr>
              <a:t>  </a:t>
            </a:r>
          </a:p>
          <a:p>
            <a:pPr marL="0" lvl="0" indent="0">
              <a:lnSpc>
                <a:spcPct val="100000"/>
              </a:lnSpc>
              <a:spcBef>
                <a:spcPts val="0"/>
              </a:spcBef>
              <a:buNone/>
              <a:defRPr/>
            </a:pPr>
            <a:endParaRPr lang="da-DK" sz="1400" dirty="0">
              <a:solidFill>
                <a:srgbClr val="002060"/>
              </a:solidFill>
              <a:latin typeface="Arial" panose="020B0604020202020204" pitchFamily="34" charset="0"/>
              <a:cs typeface="Arial" panose="020B0604020202020204" pitchFamily="34" charset="0"/>
            </a:endParaRPr>
          </a:p>
          <a:p>
            <a:pPr marL="0" lvl="0" indent="0" defTabSz="927100">
              <a:lnSpc>
                <a:spcPct val="100000"/>
              </a:lnSpc>
              <a:spcBef>
                <a:spcPts val="0"/>
              </a:spcBef>
              <a:buNone/>
              <a:defRPr/>
            </a:pPr>
            <a:r>
              <a:rPr lang="da-DK" sz="1400" b="1" dirty="0">
                <a:solidFill>
                  <a:srgbClr val="002060"/>
                </a:solidFill>
                <a:latin typeface="Arial" panose="020B0604020202020204" pitchFamily="34" charset="0"/>
                <a:cs typeface="Arial" panose="020B0604020202020204" pitchFamily="34" charset="0"/>
              </a:rPr>
              <a:t>Indsigt i kundens forretning	</a:t>
            </a:r>
            <a:r>
              <a:rPr lang="da-DK" sz="1400" dirty="0">
                <a:solidFill>
                  <a:srgbClr val="002060"/>
                </a:solidFill>
                <a:latin typeface="Arial" panose="020B0604020202020204" pitchFamily="34" charset="0"/>
                <a:cs typeface="Arial" panose="020B0604020202020204" pitchFamily="34" charset="0"/>
              </a:rPr>
              <a:t>• Individualisering af forløbet samt forberedelse.</a:t>
            </a:r>
          </a:p>
          <a:p>
            <a:pPr marL="0" lvl="0" indent="0" defTabSz="927100">
              <a:lnSpc>
                <a:spcPct val="100000"/>
              </a:lnSpc>
              <a:spcBef>
                <a:spcPts val="0"/>
              </a:spcBef>
              <a:buNone/>
              <a:defRPr/>
            </a:pPr>
            <a:r>
              <a:rPr lang="da-DK" sz="1400" dirty="0">
                <a:solidFill>
                  <a:srgbClr val="002060"/>
                </a:solidFill>
                <a:latin typeface="Arial" panose="020B0604020202020204" pitchFamily="34" charset="0"/>
                <a:cs typeface="Arial" panose="020B0604020202020204" pitchFamily="34" charset="0"/>
              </a:rPr>
              <a:t> </a:t>
            </a:r>
          </a:p>
          <a:p>
            <a:pPr marL="0" lvl="0" indent="0" defTabSz="927100">
              <a:lnSpc>
                <a:spcPct val="100000"/>
              </a:lnSpc>
              <a:spcBef>
                <a:spcPts val="0"/>
              </a:spcBef>
              <a:buNone/>
              <a:defRPr/>
            </a:pPr>
            <a:r>
              <a:rPr lang="da-DK" sz="1400" b="1" dirty="0">
                <a:solidFill>
                  <a:srgbClr val="002060"/>
                </a:solidFill>
                <a:latin typeface="Arial" panose="020B0604020202020204" pitchFamily="34" charset="0"/>
                <a:cs typeface="Arial" panose="020B0604020202020204" pitchFamily="34" charset="0"/>
              </a:rPr>
              <a:t>Arbejdsseminar</a:t>
            </a:r>
            <a:r>
              <a:rPr lang="da-DK" sz="1400" dirty="0">
                <a:solidFill>
                  <a:srgbClr val="002060"/>
                </a:solidFill>
                <a:latin typeface="Arial" panose="020B0604020202020204" pitchFamily="34" charset="0"/>
                <a:cs typeface="Arial" panose="020B0604020202020204" pitchFamily="34" charset="0"/>
              </a:rPr>
              <a:t>		• Hvordan bliver vi en uundværlig samarbejdspartner for kunden ved at sikre hans konkurrenceevne?</a:t>
            </a:r>
          </a:p>
          <a:p>
            <a:pPr marL="457200" lvl="1" indent="0" defTabSz="927100">
              <a:lnSpc>
                <a:spcPct val="100000"/>
              </a:lnSpc>
              <a:spcBef>
                <a:spcPts val="0"/>
              </a:spcBef>
              <a:buNone/>
              <a:defRPr/>
            </a:pPr>
            <a:r>
              <a:rPr lang="da-DK" sz="1400" dirty="0">
                <a:solidFill>
                  <a:srgbClr val="002060"/>
                </a:solidFill>
                <a:latin typeface="Arial" panose="020B0604020202020204" pitchFamily="34" charset="0"/>
                <a:cs typeface="Arial" panose="020B0604020202020204" pitchFamily="34" charset="0"/>
              </a:rPr>
              <a:t>			• Hvilke aktiviteter kan vi udføre eller forbedre for at øge værdien af samarbejdet for både direkte kunde  			  og slutkunde?</a:t>
            </a:r>
          </a:p>
          <a:p>
            <a:pPr marL="457200" lvl="1" indent="0" defTabSz="927100">
              <a:lnSpc>
                <a:spcPct val="100000"/>
              </a:lnSpc>
              <a:spcBef>
                <a:spcPts val="0"/>
              </a:spcBef>
              <a:buNone/>
              <a:defRPr/>
            </a:pPr>
            <a:r>
              <a:rPr lang="da-DK" sz="1400" dirty="0">
                <a:solidFill>
                  <a:srgbClr val="002060"/>
                </a:solidFill>
                <a:latin typeface="Arial" panose="020B0604020202020204" pitchFamily="34" charset="0"/>
                <a:cs typeface="Arial" panose="020B0604020202020204" pitchFamily="34" charset="0"/>
              </a:rPr>
              <a:t>			• Hvordan kan vi koordinere vores aktiviteter bedre for at maksimere den samlede værdiskabelse?</a:t>
            </a:r>
          </a:p>
          <a:p>
            <a:pPr marL="457200" lvl="1" indent="0" defTabSz="927100">
              <a:lnSpc>
                <a:spcPct val="100000"/>
              </a:lnSpc>
              <a:spcBef>
                <a:spcPts val="0"/>
              </a:spcBef>
              <a:buNone/>
              <a:defRPr/>
            </a:pPr>
            <a:r>
              <a:rPr lang="da-DK" sz="1400" dirty="0">
                <a:solidFill>
                  <a:srgbClr val="002060"/>
                </a:solidFill>
                <a:latin typeface="Arial" panose="020B0604020202020204" pitchFamily="34" charset="0"/>
                <a:cs typeface="Arial" panose="020B0604020202020204" pitchFamily="34" charset="0"/>
              </a:rPr>
              <a:t>			• Hvad kan gøre os uundværlige på markedet?</a:t>
            </a:r>
          </a:p>
          <a:p>
            <a:pPr marL="0" lvl="0" indent="0" defTabSz="927100">
              <a:lnSpc>
                <a:spcPct val="100000"/>
              </a:lnSpc>
              <a:spcBef>
                <a:spcPts val="0"/>
              </a:spcBef>
              <a:buNone/>
              <a:defRPr/>
            </a:pPr>
            <a:r>
              <a:rPr lang="da-DK" sz="1400" dirty="0">
                <a:solidFill>
                  <a:srgbClr val="002060"/>
                </a:solidFill>
                <a:latin typeface="Arial" panose="020B0604020202020204" pitchFamily="34" charset="0"/>
                <a:cs typeface="Arial" panose="020B0604020202020204" pitchFamily="34" charset="0"/>
              </a:rPr>
              <a:t> </a:t>
            </a:r>
          </a:p>
          <a:p>
            <a:pPr marL="0" lvl="0" indent="0" defTabSz="927100">
              <a:lnSpc>
                <a:spcPct val="100000"/>
              </a:lnSpc>
              <a:spcBef>
                <a:spcPts val="0"/>
              </a:spcBef>
              <a:buNone/>
              <a:defRPr/>
            </a:pPr>
            <a:r>
              <a:rPr lang="da-DK" sz="1400" b="1" dirty="0">
                <a:solidFill>
                  <a:srgbClr val="002060"/>
                </a:solidFill>
                <a:latin typeface="Arial" panose="020B0604020202020204" pitchFamily="34" charset="0"/>
                <a:cs typeface="Arial" panose="020B0604020202020204" pitchFamily="34" charset="0"/>
              </a:rPr>
              <a:t>Bearbejdning af resultater	</a:t>
            </a:r>
            <a:r>
              <a:rPr lang="da-DK" sz="1400" dirty="0">
                <a:solidFill>
                  <a:srgbClr val="002060"/>
                </a:solidFill>
                <a:latin typeface="Arial" panose="020B0604020202020204" pitchFamily="34" charset="0"/>
                <a:cs typeface="Arial" panose="020B0604020202020204" pitchFamily="34" charset="0"/>
              </a:rPr>
              <a:t>Klargøring af materiale til operationelt, taktisk og strategisk brug.</a:t>
            </a:r>
          </a:p>
          <a:p>
            <a:pPr marL="0" lvl="0" indent="0" defTabSz="927100">
              <a:lnSpc>
                <a:spcPct val="100000"/>
              </a:lnSpc>
              <a:spcBef>
                <a:spcPts val="0"/>
              </a:spcBef>
              <a:buNone/>
              <a:defRPr/>
            </a:pPr>
            <a:r>
              <a:rPr lang="da-DK" sz="1400" dirty="0">
                <a:solidFill>
                  <a:srgbClr val="002060"/>
                </a:solidFill>
                <a:latin typeface="Arial" panose="020B0604020202020204" pitchFamily="34" charset="0"/>
                <a:cs typeface="Arial" panose="020B0604020202020204" pitchFamily="34" charset="0"/>
              </a:rPr>
              <a:t> </a:t>
            </a:r>
          </a:p>
          <a:p>
            <a:pPr marL="0" lvl="0" indent="0" defTabSz="927100">
              <a:lnSpc>
                <a:spcPct val="100000"/>
              </a:lnSpc>
              <a:spcBef>
                <a:spcPts val="0"/>
              </a:spcBef>
              <a:buNone/>
              <a:defRPr/>
            </a:pPr>
            <a:r>
              <a:rPr lang="da-DK" sz="1400" b="1" dirty="0">
                <a:solidFill>
                  <a:srgbClr val="002060"/>
                </a:solidFill>
                <a:latin typeface="Arial" panose="020B0604020202020204" pitchFamily="34" charset="0"/>
                <a:cs typeface="Arial" panose="020B0604020202020204" pitchFamily="34" charset="0"/>
              </a:rPr>
              <a:t>Opfølgning</a:t>
            </a:r>
            <a:r>
              <a:rPr lang="da-DK" sz="1400" dirty="0">
                <a:solidFill>
                  <a:srgbClr val="002060"/>
                </a:solidFill>
                <a:latin typeface="Arial" panose="020B0604020202020204" pitchFamily="34" charset="0"/>
                <a:cs typeface="Arial" panose="020B0604020202020204" pitchFamily="34" charset="0"/>
              </a:rPr>
              <a:t> </a:t>
            </a:r>
            <a:r>
              <a:rPr lang="da-DK" sz="1400" b="1" dirty="0">
                <a:solidFill>
                  <a:srgbClr val="002060"/>
                </a:solidFill>
                <a:latin typeface="Arial" panose="020B0604020202020204" pitchFamily="34" charset="0"/>
                <a:cs typeface="Arial" panose="020B0604020202020204" pitchFamily="34" charset="0"/>
              </a:rPr>
              <a:t>og</a:t>
            </a:r>
            <a:r>
              <a:rPr lang="da-DK" sz="1400" dirty="0">
                <a:solidFill>
                  <a:srgbClr val="002060"/>
                </a:solidFill>
                <a:latin typeface="Arial" panose="020B0604020202020204" pitchFamily="34" charset="0"/>
                <a:cs typeface="Arial" panose="020B0604020202020204" pitchFamily="34" charset="0"/>
              </a:rPr>
              <a:t> </a:t>
            </a:r>
            <a:r>
              <a:rPr lang="da-DK" sz="1400" b="1" dirty="0">
                <a:solidFill>
                  <a:srgbClr val="002060"/>
                </a:solidFill>
                <a:latin typeface="Arial" panose="020B0604020202020204" pitchFamily="34" charset="0"/>
                <a:cs typeface="Arial" panose="020B0604020202020204" pitchFamily="34" charset="0"/>
              </a:rPr>
              <a:t>evaluering </a:t>
            </a:r>
            <a:r>
              <a:rPr lang="da-DK" sz="1400" dirty="0">
                <a:solidFill>
                  <a:srgbClr val="002060"/>
                </a:solidFill>
                <a:latin typeface="Arial" panose="020B0604020202020204" pitchFamily="34" charset="0"/>
                <a:cs typeface="Arial" panose="020B0604020202020204" pitchFamily="34" charset="0"/>
              </a:rPr>
              <a:t>	med direktionen og ledergruppen på empiri for justering af aktiviteter og mål.</a:t>
            </a:r>
          </a:p>
          <a:p>
            <a:pPr marL="0" lvl="0" indent="0" defTabSz="927100">
              <a:lnSpc>
                <a:spcPct val="100000"/>
              </a:lnSpc>
              <a:spcBef>
                <a:spcPts val="0"/>
              </a:spcBef>
              <a:buNone/>
              <a:defRPr/>
            </a:pPr>
            <a:r>
              <a:rPr lang="da-DK" sz="1400" dirty="0">
                <a:solidFill>
                  <a:srgbClr val="002060"/>
                </a:solidFill>
                <a:latin typeface="Arial" panose="020B0604020202020204" pitchFamily="34" charset="0"/>
                <a:cs typeface="Arial" panose="020B0604020202020204" pitchFamily="34" charset="0"/>
              </a:rPr>
              <a:t> </a:t>
            </a:r>
          </a:p>
          <a:p>
            <a:pPr marL="0" indent="0" defTabSz="927100">
              <a:lnSpc>
                <a:spcPct val="100000"/>
              </a:lnSpc>
              <a:spcBef>
                <a:spcPts val="0"/>
              </a:spcBef>
              <a:buNone/>
              <a:defRPr/>
            </a:pPr>
            <a:r>
              <a:rPr lang="da-DK" sz="1400" b="1" dirty="0">
                <a:solidFill>
                  <a:srgbClr val="002060"/>
                </a:solidFill>
                <a:latin typeface="Arial" panose="020B0604020202020204" pitchFamily="34" charset="0"/>
                <a:cs typeface="Arial" panose="020B0604020202020204" pitchFamily="34" charset="0"/>
              </a:rPr>
              <a:t>Forretningsanalyse</a:t>
            </a:r>
            <a:r>
              <a:rPr lang="da-DK" sz="1400" dirty="0">
                <a:solidFill>
                  <a:srgbClr val="002060"/>
                </a:solidFill>
                <a:latin typeface="Arial" panose="020B0604020202020204" pitchFamily="34" charset="0"/>
                <a:cs typeface="Arial" panose="020B0604020202020204" pitchFamily="34" charset="0"/>
              </a:rPr>
              <a:t> </a:t>
            </a:r>
            <a:r>
              <a:rPr lang="da-DK" sz="1400" b="1" dirty="0">
                <a:solidFill>
                  <a:srgbClr val="002060"/>
                </a:solidFill>
                <a:latin typeface="Arial" panose="020B0604020202020204" pitchFamily="34" charset="0"/>
                <a:cs typeface="Arial" panose="020B0604020202020204" pitchFamily="34" charset="0"/>
              </a:rPr>
              <a:t>	</a:t>
            </a:r>
            <a:r>
              <a:rPr lang="da-DK" sz="1400" dirty="0">
                <a:solidFill>
                  <a:srgbClr val="002060"/>
                </a:solidFill>
                <a:latin typeface="Arial" panose="020B0604020202020204" pitchFamily="34" charset="0"/>
                <a:cs typeface="Arial" panose="020B0604020202020204" pitchFamily="34" charset="0"/>
              </a:rPr>
              <a:t>	med prioriteret handlingsplan og fremlæggelse for bestyrelsen.</a:t>
            </a:r>
          </a:p>
          <a:p>
            <a:pPr marL="0" indent="0" defTabSz="927100">
              <a:lnSpc>
                <a:spcPct val="100000"/>
              </a:lnSpc>
              <a:spcBef>
                <a:spcPts val="0"/>
              </a:spcBef>
              <a:buNone/>
              <a:defRPr/>
            </a:pPr>
            <a:r>
              <a:rPr lang="da-DK" sz="1400" dirty="0">
                <a:solidFill>
                  <a:srgbClr val="002060"/>
                </a:solidFill>
                <a:latin typeface="Arial" panose="020B0604020202020204" pitchFamily="34" charset="0"/>
                <a:cs typeface="Arial" panose="020B0604020202020204" pitchFamily="34" charset="0"/>
              </a:rPr>
              <a:t>			Gennemføres separat af ledergruppen.</a:t>
            </a:r>
          </a:p>
          <a:p>
            <a:pPr marL="0" lvl="0" indent="0" defTabSz="927100">
              <a:lnSpc>
                <a:spcPct val="100000"/>
              </a:lnSpc>
              <a:spcBef>
                <a:spcPts val="0"/>
              </a:spcBef>
              <a:buNone/>
              <a:defRPr/>
            </a:pPr>
            <a:endParaRPr lang="da-DK" sz="1400" dirty="0">
              <a:solidFill>
                <a:srgbClr val="002060"/>
              </a:solidFill>
              <a:latin typeface="Arial" panose="020B0604020202020204" pitchFamily="34" charset="0"/>
              <a:cs typeface="Arial" panose="020B0604020202020204" pitchFamily="34" charset="0"/>
            </a:endParaRPr>
          </a:p>
          <a:p>
            <a:pPr marL="0" lvl="0" indent="0" defTabSz="927100">
              <a:lnSpc>
                <a:spcPct val="100000"/>
              </a:lnSpc>
              <a:spcBef>
                <a:spcPts val="0"/>
              </a:spcBef>
              <a:buNone/>
              <a:defRPr/>
            </a:pPr>
            <a:r>
              <a:rPr lang="da-DK" sz="1400" b="1" dirty="0">
                <a:solidFill>
                  <a:srgbClr val="002060"/>
                </a:solidFill>
                <a:latin typeface="Arial" panose="020B0604020202020204" pitchFamily="34" charset="0"/>
                <a:cs typeface="Arial" panose="020B0604020202020204" pitchFamily="34" charset="0"/>
              </a:rPr>
              <a:t>Samlet investering</a:t>
            </a:r>
            <a:r>
              <a:rPr lang="da-DK" sz="1400" dirty="0">
                <a:solidFill>
                  <a:srgbClr val="002060"/>
                </a:solidFill>
                <a:latin typeface="Arial" panose="020B0604020202020204" pitchFamily="34" charset="0"/>
                <a:cs typeface="Arial" panose="020B0604020202020204" pitchFamily="34" charset="0"/>
              </a:rPr>
              <a:t>		</a:t>
            </a:r>
            <a:r>
              <a:rPr lang="da-DK" sz="1400" u="sng" dirty="0">
                <a:solidFill>
                  <a:srgbClr val="002060"/>
                </a:solidFill>
                <a:latin typeface="Arial" panose="020B0604020202020204" pitchFamily="34" charset="0"/>
                <a:cs typeface="Arial" panose="020B0604020202020204" pitchFamily="34" charset="0"/>
              </a:rPr>
              <a:t>DKK  57.000,00</a:t>
            </a:r>
            <a:endParaRPr lang="da-DK" sz="1400" dirty="0">
              <a:solidFill>
                <a:srgbClr val="002060"/>
              </a:solidFill>
              <a:latin typeface="Arial" panose="020B0604020202020204" pitchFamily="34" charset="0"/>
              <a:cs typeface="Arial" panose="020B0604020202020204" pitchFamily="34" charset="0"/>
            </a:endParaRPr>
          </a:p>
          <a:p>
            <a:pPr marL="0" lvl="0" indent="0" defTabSz="927100">
              <a:lnSpc>
                <a:spcPct val="100000"/>
              </a:lnSpc>
              <a:spcBef>
                <a:spcPts val="0"/>
              </a:spcBef>
              <a:buNone/>
              <a:defRPr/>
            </a:pPr>
            <a:r>
              <a:rPr lang="da-DK" sz="1400" dirty="0">
                <a:solidFill>
                  <a:srgbClr val="002060"/>
                </a:solidFill>
                <a:latin typeface="Arial" panose="020B0604020202020204" pitchFamily="34" charset="0"/>
                <a:cs typeface="Arial" panose="020B0604020202020204" pitchFamily="34" charset="0"/>
              </a:rPr>
              <a:t> </a:t>
            </a:r>
          </a:p>
          <a:p>
            <a:pPr marL="0" lvl="0" indent="0" defTabSz="927100">
              <a:lnSpc>
                <a:spcPct val="100000"/>
              </a:lnSpc>
              <a:spcBef>
                <a:spcPts val="0"/>
              </a:spcBef>
              <a:buNone/>
              <a:defRPr/>
            </a:pPr>
            <a:r>
              <a:rPr lang="da-DK" sz="1400" dirty="0">
                <a:solidFill>
                  <a:srgbClr val="002060"/>
                </a:solidFill>
                <a:latin typeface="Arial" panose="020B0604020202020204" pitchFamily="34" charset="0"/>
                <a:cs typeface="Arial" panose="020B0604020202020204" pitchFamily="34" charset="0"/>
              </a:rPr>
              <a:t>			Beløbet er excl. moms. Fakturering sker ved indgåelse af aftale. </a:t>
            </a:r>
          </a:p>
          <a:p>
            <a:pPr marL="0" lvl="0" indent="0" defTabSz="927100">
              <a:lnSpc>
                <a:spcPct val="100000"/>
              </a:lnSpc>
              <a:spcBef>
                <a:spcPts val="0"/>
              </a:spcBef>
              <a:buNone/>
              <a:defRPr/>
            </a:pPr>
            <a:r>
              <a:rPr lang="da-DK" sz="1400" dirty="0">
                <a:solidFill>
                  <a:srgbClr val="002060"/>
                </a:solidFill>
                <a:latin typeface="Arial" panose="020B0604020202020204" pitchFamily="34" charset="0"/>
                <a:cs typeface="Arial" panose="020B0604020202020204" pitchFamily="34" charset="0"/>
              </a:rPr>
              <a:t>			Betaling er 14 dage før start. Opfølgninger sker via Teams møder.</a:t>
            </a:r>
          </a:p>
        </p:txBody>
      </p:sp>
      <p:pic>
        <p:nvPicPr>
          <p:cNvPr id="2" name="Billede 1">
            <a:extLst>
              <a:ext uri="{FF2B5EF4-FFF2-40B4-BE49-F238E27FC236}">
                <a16:creationId xmlns:a16="http://schemas.microsoft.com/office/drawing/2014/main" id="{B71E95EF-DC31-F223-1553-5CB0FD12F896}"/>
              </a:ext>
            </a:extLst>
          </p:cNvPr>
          <p:cNvPicPr>
            <a:picLocks noChangeAspect="1"/>
          </p:cNvPicPr>
          <p:nvPr/>
        </p:nvPicPr>
        <p:blipFill>
          <a:blip r:embed="rId2"/>
          <a:srcRect/>
          <a:stretch/>
        </p:blipFill>
        <p:spPr>
          <a:xfrm>
            <a:off x="10567659" y="461579"/>
            <a:ext cx="1380033" cy="1380033"/>
          </a:xfrm>
          <a:prstGeom prst="rect">
            <a:avLst/>
          </a:prstGeom>
        </p:spPr>
      </p:pic>
    </p:spTree>
    <p:extLst>
      <p:ext uri="{BB962C8B-B14F-4D97-AF65-F5344CB8AC3E}">
        <p14:creationId xmlns:p14="http://schemas.microsoft.com/office/powerpoint/2010/main" val="3017685756"/>
      </p:ext>
    </p:extLst>
  </p:cSld>
  <p:clrMapOvr>
    <a:masterClrMapping/>
  </p:clrMapOvr>
  <p:transition spd="med">
    <p:pull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5D044-6D07-79F9-CDEE-765E5F239F3F}"/>
            </a:ext>
          </a:extLst>
        </p:cNvPr>
        <p:cNvGrpSpPr/>
        <p:nvPr/>
      </p:nvGrpSpPr>
      <p:grpSpPr>
        <a:xfrm>
          <a:off x="0" y="0"/>
          <a:ext cx="0" cy="0"/>
          <a:chOff x="0" y="0"/>
          <a:chExt cx="0" cy="0"/>
        </a:xfrm>
      </p:grpSpPr>
      <p:sp>
        <p:nvSpPr>
          <p:cNvPr id="13" name="Rektangel 12">
            <a:extLst>
              <a:ext uri="{FF2B5EF4-FFF2-40B4-BE49-F238E27FC236}">
                <a16:creationId xmlns:a16="http://schemas.microsoft.com/office/drawing/2014/main" id="{A97674D0-63A7-615C-84A5-AF7FD5EE9559}"/>
              </a:ext>
            </a:extLst>
          </p:cNvPr>
          <p:cNvSpPr/>
          <p:nvPr/>
        </p:nvSpPr>
        <p:spPr>
          <a:xfrm>
            <a:off x="0" y="1"/>
            <a:ext cx="4639456" cy="6857999"/>
          </a:xfrm>
          <a:prstGeom prst="rect">
            <a:avLst/>
          </a:prstGeom>
          <a:solidFill>
            <a:srgbClr val="DEECD9">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kstfelt 2">
            <a:extLst>
              <a:ext uri="{FF2B5EF4-FFF2-40B4-BE49-F238E27FC236}">
                <a16:creationId xmlns:a16="http://schemas.microsoft.com/office/drawing/2014/main" id="{7C45B35E-2FDC-C54D-3E1F-CEF3667BAA5E}"/>
              </a:ext>
            </a:extLst>
          </p:cNvPr>
          <p:cNvSpPr txBox="1"/>
          <p:nvPr/>
        </p:nvSpPr>
        <p:spPr>
          <a:xfrm>
            <a:off x="5410200" y="3213556"/>
            <a:ext cx="137160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Service</a:t>
            </a:r>
            <a:endParaRPr kumimoji="0" lang="da-DK"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itel 4">
            <a:extLst>
              <a:ext uri="{FF2B5EF4-FFF2-40B4-BE49-F238E27FC236}">
                <a16:creationId xmlns:a16="http://schemas.microsoft.com/office/drawing/2014/main" id="{FECA8C43-1CDF-474C-F550-A6F3C0627CEC}"/>
              </a:ext>
            </a:extLst>
          </p:cNvPr>
          <p:cNvSpPr>
            <a:spLocks noGrp="1"/>
          </p:cNvSpPr>
          <p:nvPr>
            <p:ph type="title"/>
          </p:nvPr>
        </p:nvSpPr>
        <p:spPr>
          <a:xfrm>
            <a:off x="925024" y="1088825"/>
            <a:ext cx="10515600" cy="1325563"/>
          </a:xfrm>
        </p:spPr>
        <p:txBody>
          <a:bodyPr>
            <a:normAutofit fontScale="90000"/>
          </a:bodyPr>
          <a:lstStyle/>
          <a:p>
            <a:pPr lvl="0">
              <a:lnSpc>
                <a:spcPct val="100000"/>
              </a:lnSpc>
              <a:spcBef>
                <a:spcPts val="0"/>
              </a:spcBef>
              <a:defRPr/>
            </a:pPr>
            <a:br>
              <a:rPr lang="da-DK" dirty="0">
                <a:solidFill>
                  <a:srgbClr val="597C91"/>
                </a:solidFill>
              </a:rPr>
            </a:br>
            <a:r>
              <a:rPr lang="da-DK" dirty="0">
                <a:solidFill>
                  <a:srgbClr val="002060"/>
                </a:solidFill>
              </a:rPr>
              <a:t>Kontakt</a:t>
            </a:r>
            <a:endParaRPr lang="da-DK" dirty="0">
              <a:solidFill>
                <a:srgbClr val="688DA3"/>
              </a:solidFill>
              <a:ea typeface="Times New Roman" panose="02020603050405020304" pitchFamily="18" charset="0"/>
            </a:endParaRPr>
          </a:p>
        </p:txBody>
      </p:sp>
      <p:sp>
        <p:nvSpPr>
          <p:cNvPr id="6" name="Pladsholder til indhold 5">
            <a:extLst>
              <a:ext uri="{FF2B5EF4-FFF2-40B4-BE49-F238E27FC236}">
                <a16:creationId xmlns:a16="http://schemas.microsoft.com/office/drawing/2014/main" id="{3D2A07B1-09F2-BAFA-1F17-1EE3BD616D1E}"/>
              </a:ext>
            </a:extLst>
          </p:cNvPr>
          <p:cNvSpPr>
            <a:spLocks noGrp="1"/>
          </p:cNvSpPr>
          <p:nvPr>
            <p:ph sz="half" idx="1"/>
          </p:nvPr>
        </p:nvSpPr>
        <p:spPr>
          <a:xfrm>
            <a:off x="5000625" y="1986498"/>
            <a:ext cx="4181475" cy="3861852"/>
          </a:xfrm>
        </p:spPr>
        <p:txBody>
          <a:bodyPr>
            <a:normAutofit/>
          </a:bodyPr>
          <a:lstStyle/>
          <a:p>
            <a:pPr marL="0" indent="0">
              <a:lnSpc>
                <a:spcPct val="100000"/>
              </a:lnSpc>
              <a:spcBef>
                <a:spcPts val="0"/>
              </a:spcBef>
              <a:buNone/>
            </a:pPr>
            <a:r>
              <a:rPr lang="da-DK" sz="1800" dirty="0">
                <a:solidFill>
                  <a:srgbClr val="002060"/>
                </a:solidFill>
                <a:latin typeface="Arial" panose="020B0604020202020204" pitchFamily="34" charset="0"/>
                <a:cs typeface="Arial" panose="020B0604020202020204" pitchFamily="34" charset="0"/>
              </a:rPr>
              <a:t>Ole Buch</a:t>
            </a:r>
          </a:p>
          <a:p>
            <a:pPr marL="0" indent="0">
              <a:lnSpc>
                <a:spcPct val="100000"/>
              </a:lnSpc>
              <a:spcBef>
                <a:spcPts val="0"/>
              </a:spcBef>
              <a:buNone/>
            </a:pPr>
            <a:endParaRPr lang="da-DK" sz="1800" dirty="0">
              <a:solidFill>
                <a:srgbClr val="002060"/>
              </a:solidFill>
              <a:latin typeface="Arial" panose="020B0604020202020204" pitchFamily="34" charset="0"/>
              <a:cs typeface="Arial" panose="020B0604020202020204" pitchFamily="34" charset="0"/>
            </a:endParaRPr>
          </a:p>
          <a:p>
            <a:pPr marL="0" indent="0">
              <a:lnSpc>
                <a:spcPct val="100000"/>
              </a:lnSpc>
              <a:spcBef>
                <a:spcPts val="0"/>
              </a:spcBef>
              <a:buNone/>
            </a:pPr>
            <a:r>
              <a:rPr lang="da-DK" sz="1800" dirty="0">
                <a:solidFill>
                  <a:srgbClr val="002060"/>
                </a:solidFill>
                <a:latin typeface="Arial" panose="020B0604020202020204" pitchFamily="34" charset="0"/>
                <a:cs typeface="Arial" panose="020B0604020202020204" pitchFamily="34" charset="0"/>
              </a:rPr>
              <a:t>Bøgedal 29</a:t>
            </a:r>
          </a:p>
          <a:p>
            <a:pPr marL="0" indent="0">
              <a:lnSpc>
                <a:spcPct val="100000"/>
              </a:lnSpc>
              <a:spcBef>
                <a:spcPts val="0"/>
              </a:spcBef>
              <a:buNone/>
            </a:pPr>
            <a:r>
              <a:rPr lang="da-DK" sz="1800" dirty="0">
                <a:solidFill>
                  <a:srgbClr val="002060"/>
                </a:solidFill>
                <a:latin typeface="Arial" panose="020B0604020202020204" pitchFamily="34" charset="0"/>
                <a:cs typeface="Arial" panose="020B0604020202020204" pitchFamily="34" charset="0"/>
              </a:rPr>
              <a:t>8643 Ans</a:t>
            </a:r>
          </a:p>
          <a:p>
            <a:pPr marL="0" indent="0">
              <a:lnSpc>
                <a:spcPct val="100000"/>
              </a:lnSpc>
              <a:spcBef>
                <a:spcPts val="0"/>
              </a:spcBef>
              <a:buNone/>
            </a:pPr>
            <a:r>
              <a:rPr lang="da-DK" sz="1800" dirty="0">
                <a:solidFill>
                  <a:srgbClr val="002060"/>
                </a:solidFill>
                <a:latin typeface="Arial" panose="020B0604020202020204" pitchFamily="34" charset="0"/>
                <a:cs typeface="Arial" panose="020B0604020202020204" pitchFamily="34" charset="0"/>
              </a:rPr>
              <a:t>Tlf. 3033 8183</a:t>
            </a:r>
          </a:p>
          <a:p>
            <a:pPr marL="0" indent="0">
              <a:lnSpc>
                <a:spcPct val="100000"/>
              </a:lnSpc>
              <a:spcBef>
                <a:spcPts val="0"/>
              </a:spcBef>
              <a:buNone/>
            </a:pPr>
            <a:r>
              <a:rPr lang="da-DK" sz="1800" dirty="0">
                <a:solidFill>
                  <a:srgbClr val="002060"/>
                </a:solidFill>
                <a:latin typeface="Arial" panose="020B0604020202020204" pitchFamily="34" charset="0"/>
                <a:cs typeface="Arial" panose="020B0604020202020204" pitchFamily="34" charset="0"/>
              </a:rPr>
              <a:t>olebuch@100plus.dk</a:t>
            </a:r>
          </a:p>
          <a:p>
            <a:pPr marL="0" indent="0">
              <a:lnSpc>
                <a:spcPct val="100000"/>
              </a:lnSpc>
              <a:spcBef>
                <a:spcPts val="0"/>
              </a:spcBef>
              <a:buNone/>
            </a:pPr>
            <a:endParaRPr lang="da-DK" sz="1800" dirty="0">
              <a:solidFill>
                <a:srgbClr val="002060"/>
              </a:solidFill>
              <a:latin typeface="Arial" panose="020B0604020202020204" pitchFamily="34" charset="0"/>
              <a:cs typeface="Arial" panose="020B0604020202020204" pitchFamily="34" charset="0"/>
            </a:endParaRPr>
          </a:p>
          <a:p>
            <a:pPr marL="0" indent="0">
              <a:lnSpc>
                <a:spcPct val="100000"/>
              </a:lnSpc>
              <a:spcBef>
                <a:spcPts val="0"/>
              </a:spcBef>
              <a:buNone/>
            </a:pPr>
            <a:r>
              <a:rPr lang="da-DK" sz="1800" dirty="0">
                <a:solidFill>
                  <a:srgbClr val="002060"/>
                </a:solidFill>
                <a:latin typeface="Arial" panose="020B0604020202020204" pitchFamily="34" charset="0"/>
                <a:cs typeface="Arial" panose="020B0604020202020204" pitchFamily="34" charset="0"/>
              </a:rPr>
              <a:t>www.100plus.dk</a:t>
            </a:r>
          </a:p>
          <a:p>
            <a:pPr marL="0" indent="0">
              <a:lnSpc>
                <a:spcPct val="100000"/>
              </a:lnSpc>
              <a:spcBef>
                <a:spcPts val="0"/>
              </a:spcBef>
              <a:buNone/>
            </a:pPr>
            <a:endParaRPr lang="da-DK" sz="1800" dirty="0">
              <a:solidFill>
                <a:srgbClr val="002060"/>
              </a:solidFill>
              <a:latin typeface="Arial" panose="020B0604020202020204" pitchFamily="34" charset="0"/>
              <a:cs typeface="Arial" panose="020B0604020202020204" pitchFamily="34" charset="0"/>
            </a:endParaRPr>
          </a:p>
          <a:p>
            <a:pPr marL="0" indent="0">
              <a:lnSpc>
                <a:spcPct val="100000"/>
              </a:lnSpc>
              <a:spcBef>
                <a:spcPts val="0"/>
              </a:spcBef>
              <a:buNone/>
            </a:pPr>
            <a:r>
              <a:rPr lang="da-DK" sz="1800" dirty="0">
                <a:solidFill>
                  <a:srgbClr val="002060"/>
                </a:solidFill>
                <a:latin typeface="Arial" panose="020B0604020202020204" pitchFamily="34" charset="0"/>
                <a:cs typeface="Arial" panose="020B0604020202020204" pitchFamily="34" charset="0"/>
              </a:rPr>
              <a:t>https://www.linkedin.com/in/obuch</a:t>
            </a:r>
          </a:p>
          <a:p>
            <a:pPr marL="0" indent="0">
              <a:lnSpc>
                <a:spcPct val="100000"/>
              </a:lnSpc>
              <a:spcBef>
                <a:spcPts val="0"/>
              </a:spcBef>
              <a:buNone/>
            </a:pPr>
            <a:endParaRPr lang="da-DK" sz="1800" dirty="0">
              <a:solidFill>
                <a:srgbClr val="002060"/>
              </a:solidFill>
              <a:latin typeface="Arial" panose="020B0604020202020204" pitchFamily="34" charset="0"/>
              <a:cs typeface="Arial" panose="020B0604020202020204" pitchFamily="34" charset="0"/>
            </a:endParaRPr>
          </a:p>
        </p:txBody>
      </p:sp>
      <p:sp>
        <p:nvSpPr>
          <p:cNvPr id="8" name="Tekstfelt 7">
            <a:extLst>
              <a:ext uri="{FF2B5EF4-FFF2-40B4-BE49-F238E27FC236}">
                <a16:creationId xmlns:a16="http://schemas.microsoft.com/office/drawing/2014/main" id="{DB65ABC4-6302-EC91-2C3C-1B9024E89135}"/>
              </a:ext>
            </a:extLst>
          </p:cNvPr>
          <p:cNvSpPr txBox="1"/>
          <p:nvPr/>
        </p:nvSpPr>
        <p:spPr>
          <a:xfrm>
            <a:off x="7105650" y="2418103"/>
            <a:ext cx="523875"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 name="Billede 3">
            <a:extLst>
              <a:ext uri="{FF2B5EF4-FFF2-40B4-BE49-F238E27FC236}">
                <a16:creationId xmlns:a16="http://schemas.microsoft.com/office/drawing/2014/main" id="{ADFA191E-330C-20D4-DFDE-421E55A0DA8A}"/>
              </a:ext>
            </a:extLst>
          </p:cNvPr>
          <p:cNvPicPr>
            <a:picLocks noChangeAspect="1"/>
          </p:cNvPicPr>
          <p:nvPr/>
        </p:nvPicPr>
        <p:blipFill>
          <a:blip r:embed="rId2"/>
          <a:stretch>
            <a:fillRect/>
          </a:stretch>
        </p:blipFill>
        <p:spPr>
          <a:xfrm>
            <a:off x="0" y="3769614"/>
            <a:ext cx="4639456" cy="3094481"/>
          </a:xfrm>
          <a:prstGeom prst="rect">
            <a:avLst/>
          </a:prstGeom>
        </p:spPr>
      </p:pic>
    </p:spTree>
    <p:extLst>
      <p:ext uri="{BB962C8B-B14F-4D97-AF65-F5344CB8AC3E}">
        <p14:creationId xmlns:p14="http://schemas.microsoft.com/office/powerpoint/2010/main" val="2002854604"/>
      </p:ext>
    </p:extLst>
  </p:cSld>
  <p:clrMapOvr>
    <a:masterClrMapping/>
  </p:clrMapOvr>
  <p:transition spd="med">
    <p:pull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9D280-3827-9C02-7AF2-F67A37434388}"/>
            </a:ext>
          </a:extLst>
        </p:cNvPr>
        <p:cNvGrpSpPr/>
        <p:nvPr/>
      </p:nvGrpSpPr>
      <p:grpSpPr>
        <a:xfrm>
          <a:off x="0" y="0"/>
          <a:ext cx="0" cy="0"/>
          <a:chOff x="0" y="0"/>
          <a:chExt cx="0" cy="0"/>
        </a:xfrm>
      </p:grpSpPr>
      <p:sp>
        <p:nvSpPr>
          <p:cNvPr id="13" name="Rektangel 12">
            <a:extLst>
              <a:ext uri="{FF2B5EF4-FFF2-40B4-BE49-F238E27FC236}">
                <a16:creationId xmlns:a16="http://schemas.microsoft.com/office/drawing/2014/main" id="{2EAFE0D8-F2C6-C941-69A0-11431DF75B94}"/>
              </a:ext>
            </a:extLst>
          </p:cNvPr>
          <p:cNvSpPr/>
          <p:nvPr/>
        </p:nvSpPr>
        <p:spPr>
          <a:xfrm>
            <a:off x="0" y="1"/>
            <a:ext cx="4639456" cy="6857999"/>
          </a:xfrm>
          <a:prstGeom prst="rect">
            <a:avLst/>
          </a:prstGeom>
          <a:solidFill>
            <a:srgbClr val="DEECD9">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kstfelt 2">
            <a:extLst>
              <a:ext uri="{FF2B5EF4-FFF2-40B4-BE49-F238E27FC236}">
                <a16:creationId xmlns:a16="http://schemas.microsoft.com/office/drawing/2014/main" id="{7FE3727B-7AF1-5218-F7D3-2604D8BD6B6A}"/>
              </a:ext>
            </a:extLst>
          </p:cNvPr>
          <p:cNvSpPr txBox="1"/>
          <p:nvPr/>
        </p:nvSpPr>
        <p:spPr>
          <a:xfrm>
            <a:off x="5410200" y="3213556"/>
            <a:ext cx="137160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Service</a:t>
            </a:r>
            <a:endParaRPr kumimoji="0" lang="da-DK"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itel 4">
            <a:extLst>
              <a:ext uri="{FF2B5EF4-FFF2-40B4-BE49-F238E27FC236}">
                <a16:creationId xmlns:a16="http://schemas.microsoft.com/office/drawing/2014/main" id="{1ABBDA02-A215-541F-C261-CD29A486C12C}"/>
              </a:ext>
            </a:extLst>
          </p:cNvPr>
          <p:cNvSpPr>
            <a:spLocks noGrp="1"/>
          </p:cNvSpPr>
          <p:nvPr>
            <p:ph type="title"/>
          </p:nvPr>
        </p:nvSpPr>
        <p:spPr/>
        <p:txBody>
          <a:bodyPr>
            <a:normAutofit/>
          </a:bodyPr>
          <a:lstStyle/>
          <a:p>
            <a:r>
              <a:rPr lang="da-DK" sz="3600" dirty="0">
                <a:solidFill>
                  <a:srgbClr val="002060"/>
                </a:solidFill>
              </a:rPr>
              <a:t>Hvordan sikrer vi vores  </a:t>
            </a:r>
            <a:r>
              <a:rPr lang="da-DK" sz="3600" dirty="0">
                <a:solidFill>
                  <a:srgbClr val="688DA3"/>
                </a:solidFill>
              </a:rPr>
              <a:t>markedsposition?</a:t>
            </a:r>
          </a:p>
        </p:txBody>
      </p:sp>
      <p:sp>
        <p:nvSpPr>
          <p:cNvPr id="11" name="Pladsholder til indhold 10">
            <a:extLst>
              <a:ext uri="{FF2B5EF4-FFF2-40B4-BE49-F238E27FC236}">
                <a16:creationId xmlns:a16="http://schemas.microsoft.com/office/drawing/2014/main" id="{A3165D24-DF79-286F-AA55-1D889FD7C790}"/>
              </a:ext>
            </a:extLst>
          </p:cNvPr>
          <p:cNvSpPr>
            <a:spLocks noGrp="1"/>
          </p:cNvSpPr>
          <p:nvPr>
            <p:ph sz="half" idx="1"/>
          </p:nvPr>
        </p:nvSpPr>
        <p:spPr>
          <a:xfrm>
            <a:off x="838199" y="1633015"/>
            <a:ext cx="7639051" cy="4351338"/>
          </a:xfrm>
        </p:spPr>
        <p:txBody>
          <a:bodyPr>
            <a:normAutofit/>
          </a:bodyPr>
          <a:lstStyle/>
          <a:p>
            <a:pPr>
              <a:lnSpc>
                <a:spcPct val="100000"/>
              </a:lnSpc>
              <a:spcBef>
                <a:spcPts val="0"/>
              </a:spcBef>
              <a:buFont typeface="Wingdings" panose="05000000000000000000" pitchFamily="2" charset="2"/>
              <a:buChar char="§"/>
              <a:defRPr/>
            </a:pPr>
            <a:r>
              <a:rPr lang="da-DK" sz="1600" b="1" dirty="0">
                <a:solidFill>
                  <a:srgbClr val="002060"/>
                </a:solidFill>
                <a:latin typeface="Arial" panose="020B0604020202020204"/>
              </a:rPr>
              <a:t>Hvordan bliver vi en uundværlig samarbejdspartner for kunden?</a:t>
            </a:r>
          </a:p>
          <a:p>
            <a:pPr lvl="0">
              <a:lnSpc>
                <a:spcPct val="100000"/>
              </a:lnSpc>
              <a:spcBef>
                <a:spcPts val="0"/>
              </a:spcBef>
              <a:buFont typeface="Wingdings" panose="05000000000000000000" pitchFamily="2" charset="2"/>
              <a:buChar char="§"/>
              <a:defRPr/>
            </a:pPr>
            <a:r>
              <a:rPr lang="da-DK" sz="1600" b="1" dirty="0">
                <a:solidFill>
                  <a:srgbClr val="002060"/>
                </a:solidFill>
                <a:latin typeface="Arial" panose="020B0604020202020204" pitchFamily="34" charset="0"/>
                <a:cs typeface="Arial" panose="020B0604020202020204" pitchFamily="34" charset="0"/>
              </a:rPr>
              <a:t>Hvordan forbedrer vi vores konkurrenceevne?</a:t>
            </a:r>
          </a:p>
          <a:p>
            <a:pPr lvl="0">
              <a:lnSpc>
                <a:spcPct val="100000"/>
              </a:lnSpc>
              <a:spcBef>
                <a:spcPts val="0"/>
              </a:spcBef>
              <a:buFont typeface="Wingdings" panose="05000000000000000000" pitchFamily="2" charset="2"/>
              <a:buChar char="§"/>
              <a:defRPr/>
            </a:pPr>
            <a:r>
              <a:rPr lang="da-DK" sz="1600" b="1" dirty="0">
                <a:solidFill>
                  <a:srgbClr val="002060"/>
                </a:solidFill>
                <a:latin typeface="Arial" panose="020B0604020202020204" pitchFamily="34" charset="0"/>
                <a:cs typeface="Arial" panose="020B0604020202020204" pitchFamily="34" charset="0"/>
              </a:rPr>
              <a:t>Hvordan kan ledelsen følge resultaterne af organisationens aktiviteter?</a:t>
            </a:r>
          </a:p>
          <a:p>
            <a:pPr marL="0" lvl="0" indent="0">
              <a:lnSpc>
                <a:spcPct val="100000"/>
              </a:lnSpc>
              <a:spcBef>
                <a:spcPts val="0"/>
              </a:spcBef>
              <a:buNone/>
              <a:defRPr/>
            </a:pPr>
            <a:endParaRPr lang="da-DK" sz="1600" dirty="0">
              <a:solidFill>
                <a:srgbClr val="002060"/>
              </a:solidFill>
              <a:latin typeface="Arial" panose="020B0604020202020204" pitchFamily="34" charset="0"/>
              <a:cs typeface="Arial" panose="020B0604020202020204" pitchFamily="34" charset="0"/>
            </a:endParaRPr>
          </a:p>
          <a:p>
            <a:pPr marL="0" lvl="0" indent="0">
              <a:lnSpc>
                <a:spcPct val="100000"/>
              </a:lnSpc>
              <a:spcBef>
                <a:spcPts val="0"/>
              </a:spcBef>
              <a:buNone/>
              <a:defRPr/>
            </a:pPr>
            <a:r>
              <a:rPr lang="da-DK" sz="1600" dirty="0">
                <a:solidFill>
                  <a:srgbClr val="002060"/>
                </a:solidFill>
                <a:latin typeface="Arial" panose="020B0604020202020204" pitchFamily="34" charset="0"/>
                <a:cs typeface="Arial" panose="020B0604020202020204" pitchFamily="34" charset="0"/>
              </a:rPr>
              <a:t>Dette er et tilbud på et forløb, der sætter ledelse og organisation i stand til at levere på alle parametre – fra strategi til udførelse.</a:t>
            </a:r>
          </a:p>
          <a:p>
            <a:pPr marL="0" lvl="0" indent="0">
              <a:lnSpc>
                <a:spcPct val="100000"/>
              </a:lnSpc>
              <a:spcBef>
                <a:spcPts val="0"/>
              </a:spcBef>
              <a:buNone/>
              <a:defRPr/>
            </a:pPr>
            <a:endParaRPr lang="da-DK" sz="1600" dirty="0">
              <a:solidFill>
                <a:srgbClr val="002060"/>
              </a:solidFill>
              <a:latin typeface="Arial" panose="020B0604020202020204" pitchFamily="34" charset="0"/>
              <a:cs typeface="Arial" panose="020B0604020202020204" pitchFamily="34" charset="0"/>
            </a:endParaRPr>
          </a:p>
          <a:p>
            <a:pPr marL="0" lvl="0" indent="0">
              <a:lnSpc>
                <a:spcPct val="100000"/>
              </a:lnSpc>
              <a:spcBef>
                <a:spcPts val="0"/>
              </a:spcBef>
              <a:buNone/>
              <a:defRPr/>
            </a:pPr>
            <a:r>
              <a:rPr lang="da-DK" sz="1600" dirty="0">
                <a:solidFill>
                  <a:srgbClr val="002060"/>
                </a:solidFill>
                <a:latin typeface="Arial" panose="020B0604020202020204" pitchFamily="34" charset="0"/>
                <a:cs typeface="Arial" panose="020B0604020202020204" pitchFamily="34" charset="0"/>
              </a:rPr>
              <a:t>1. Et arbejdsseminar der synliggør mulighederne for værdiskabelse hos kunden.</a:t>
            </a:r>
          </a:p>
          <a:p>
            <a:pPr marL="0" lvl="0" indent="0">
              <a:lnSpc>
                <a:spcPct val="100000"/>
              </a:lnSpc>
              <a:spcBef>
                <a:spcPts val="0"/>
              </a:spcBef>
              <a:buNone/>
              <a:defRPr/>
            </a:pPr>
            <a:r>
              <a:rPr lang="da-DK" sz="1600" dirty="0">
                <a:solidFill>
                  <a:srgbClr val="002060"/>
                </a:solidFill>
                <a:latin typeface="Arial" panose="020B0604020202020204" pitchFamily="34" charset="0"/>
                <a:cs typeface="Arial" panose="020B0604020202020204" pitchFamily="34" charset="0"/>
              </a:rPr>
              <a:t>2. Et rapporteringssystem på VærdiLoopet. </a:t>
            </a:r>
          </a:p>
          <a:p>
            <a:pPr marL="0" lvl="0" indent="0">
              <a:lnSpc>
                <a:spcPct val="100000"/>
              </a:lnSpc>
              <a:spcBef>
                <a:spcPts val="0"/>
              </a:spcBef>
              <a:buNone/>
              <a:defRPr/>
            </a:pPr>
            <a:r>
              <a:rPr lang="da-DK" sz="1600" dirty="0">
                <a:solidFill>
                  <a:srgbClr val="002060"/>
                </a:solidFill>
                <a:latin typeface="Arial" panose="020B0604020202020204" pitchFamily="34" charset="0"/>
                <a:cs typeface="Arial" panose="020B0604020202020204" pitchFamily="34" charset="0"/>
              </a:rPr>
              <a:t>3. En forretningsanalyse gennemført af ledergruppen giver et prioriteret   </a:t>
            </a:r>
          </a:p>
          <a:p>
            <a:pPr marL="0" lvl="0" indent="0">
              <a:lnSpc>
                <a:spcPct val="100000"/>
              </a:lnSpc>
              <a:spcBef>
                <a:spcPts val="0"/>
              </a:spcBef>
              <a:buNone/>
              <a:defRPr/>
            </a:pPr>
            <a:r>
              <a:rPr lang="da-DK" sz="1600" dirty="0">
                <a:solidFill>
                  <a:srgbClr val="002060"/>
                </a:solidFill>
                <a:latin typeface="Arial" panose="020B0604020202020204" pitchFamily="34" charset="0"/>
                <a:cs typeface="Arial" panose="020B0604020202020204" pitchFamily="34" charset="0"/>
              </a:rPr>
              <a:t>    beslutningsgrundlag.</a:t>
            </a:r>
          </a:p>
          <a:p>
            <a:pPr marL="0" lvl="0" indent="0">
              <a:lnSpc>
                <a:spcPct val="100000"/>
              </a:lnSpc>
              <a:spcBef>
                <a:spcPts val="0"/>
              </a:spcBef>
              <a:buNone/>
              <a:defRPr/>
            </a:pPr>
            <a:endParaRPr lang="da-DK" sz="1600" dirty="0">
              <a:solidFill>
                <a:srgbClr val="002060"/>
              </a:solidFill>
              <a:latin typeface="Arial" panose="020B0604020202020204" pitchFamily="34" charset="0"/>
              <a:cs typeface="Arial" panose="020B0604020202020204" pitchFamily="34" charset="0"/>
            </a:endParaRPr>
          </a:p>
          <a:p>
            <a:pPr marL="0" lvl="0" indent="0">
              <a:lnSpc>
                <a:spcPct val="100000"/>
              </a:lnSpc>
              <a:spcBef>
                <a:spcPts val="0"/>
              </a:spcBef>
              <a:buNone/>
              <a:defRPr/>
            </a:pPr>
            <a:r>
              <a:rPr lang="da-DK" sz="1600" b="1" dirty="0">
                <a:solidFill>
                  <a:srgbClr val="002060"/>
                </a:solidFill>
                <a:latin typeface="Arial" panose="020B0604020202020204" pitchFamily="34" charset="0"/>
                <a:cs typeface="Arial" panose="020B0604020202020204" pitchFamily="34" charset="0"/>
              </a:rPr>
              <a:t>Er budgettet lagt efter sælgernes formåen, eller efter mulighederne på markedet?</a:t>
            </a:r>
            <a:endParaRPr lang="da-DK" sz="1600" dirty="0">
              <a:solidFill>
                <a:srgbClr val="002060"/>
              </a:solidFill>
              <a:latin typeface="Arial" panose="020B0604020202020204" pitchFamily="34" charset="0"/>
              <a:cs typeface="Arial" panose="020B0604020202020204" pitchFamily="34" charset="0"/>
            </a:endParaRPr>
          </a:p>
          <a:p>
            <a:pPr marL="0" lvl="0" indent="0">
              <a:lnSpc>
                <a:spcPct val="100000"/>
              </a:lnSpc>
              <a:spcBef>
                <a:spcPts val="0"/>
              </a:spcBef>
              <a:buNone/>
              <a:defRPr/>
            </a:pPr>
            <a:r>
              <a:rPr lang="da-DK" sz="1600" dirty="0">
                <a:solidFill>
                  <a:srgbClr val="002060"/>
                </a:solidFill>
                <a:latin typeface="Arial" panose="020B0604020202020204" pitchFamily="34" charset="0"/>
                <a:cs typeface="Arial" panose="020B0604020202020204" pitchFamily="34" charset="0"/>
              </a:rPr>
              <a:t>Forløbet kan suppleres med en gennemgang og optimering af jeres</a:t>
            </a:r>
            <a:r>
              <a:rPr lang="da-DK" sz="1600" b="1" dirty="0">
                <a:solidFill>
                  <a:srgbClr val="002060"/>
                </a:solidFill>
                <a:latin typeface="Arial" panose="020B0604020202020204" pitchFamily="34" charset="0"/>
                <a:cs typeface="Arial" panose="020B0604020202020204" pitchFamily="34" charset="0"/>
              </a:rPr>
              <a:t> </a:t>
            </a:r>
            <a:r>
              <a:rPr lang="da-DK" sz="1600" dirty="0">
                <a:solidFill>
                  <a:srgbClr val="002060"/>
                </a:solidFill>
                <a:latin typeface="Arial" panose="020B0604020202020204" pitchFamily="34" charset="0"/>
                <a:cs typeface="Arial" panose="020B0604020202020204" pitchFamily="34" charset="0"/>
              </a:rPr>
              <a:t>salgsstruktur og salgsproces samt sælgernes præstationer. </a:t>
            </a:r>
          </a:p>
          <a:p>
            <a:pPr marL="0" lvl="0" indent="0">
              <a:lnSpc>
                <a:spcPct val="100000"/>
              </a:lnSpc>
              <a:spcBef>
                <a:spcPts val="0"/>
              </a:spcBef>
              <a:buNone/>
              <a:defRPr/>
            </a:pPr>
            <a:r>
              <a:rPr lang="da-DK" sz="1600" dirty="0">
                <a:solidFill>
                  <a:srgbClr val="002060"/>
                </a:solidFill>
                <a:latin typeface="Arial" panose="020B0604020202020204" pitchFamily="34" charset="0"/>
                <a:cs typeface="Arial" panose="020B0604020202020204" pitchFamily="34" charset="0"/>
              </a:rPr>
              <a:t>Lad os tage en snak om mulighederne.</a:t>
            </a:r>
            <a:endParaRPr lang="da-DK" sz="1600" dirty="0">
              <a:solidFill>
                <a:srgbClr val="002060"/>
              </a:solidFill>
              <a:latin typeface="Arial" panose="020B0604020202020204"/>
            </a:endParaRPr>
          </a:p>
        </p:txBody>
      </p:sp>
      <p:pic>
        <p:nvPicPr>
          <p:cNvPr id="2" name="Billede 1">
            <a:extLst>
              <a:ext uri="{FF2B5EF4-FFF2-40B4-BE49-F238E27FC236}">
                <a16:creationId xmlns:a16="http://schemas.microsoft.com/office/drawing/2014/main" id="{D7DA67AB-F612-C298-B0E3-E39196563C2B}"/>
              </a:ext>
            </a:extLst>
          </p:cNvPr>
          <p:cNvPicPr>
            <a:picLocks noChangeAspect="1"/>
          </p:cNvPicPr>
          <p:nvPr/>
        </p:nvPicPr>
        <p:blipFill>
          <a:blip r:embed="rId3"/>
          <a:srcRect/>
          <a:stretch/>
        </p:blipFill>
        <p:spPr>
          <a:xfrm>
            <a:off x="10567659" y="461579"/>
            <a:ext cx="1380033" cy="1380033"/>
          </a:xfrm>
          <a:prstGeom prst="rect">
            <a:avLst/>
          </a:prstGeom>
        </p:spPr>
      </p:pic>
    </p:spTree>
    <p:extLst>
      <p:ext uri="{BB962C8B-B14F-4D97-AF65-F5344CB8AC3E}">
        <p14:creationId xmlns:p14="http://schemas.microsoft.com/office/powerpoint/2010/main" val="2431261395"/>
      </p:ext>
    </p:extLst>
  </p:cSld>
  <p:clrMapOvr>
    <a:masterClrMapping/>
  </p:clrMapOvr>
  <p:transition spd="med">
    <p:pull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C9F33-CE58-A759-22F3-E98785E22E4B}"/>
            </a:ext>
          </a:extLst>
        </p:cNvPr>
        <p:cNvGrpSpPr/>
        <p:nvPr/>
      </p:nvGrpSpPr>
      <p:grpSpPr>
        <a:xfrm>
          <a:off x="0" y="0"/>
          <a:ext cx="0" cy="0"/>
          <a:chOff x="0" y="0"/>
          <a:chExt cx="0" cy="0"/>
        </a:xfrm>
      </p:grpSpPr>
      <p:sp>
        <p:nvSpPr>
          <p:cNvPr id="13" name="Rektangel 12">
            <a:extLst>
              <a:ext uri="{FF2B5EF4-FFF2-40B4-BE49-F238E27FC236}">
                <a16:creationId xmlns:a16="http://schemas.microsoft.com/office/drawing/2014/main" id="{54E466AA-EB1B-7206-0CFF-1C7F44AA9A91}"/>
              </a:ext>
            </a:extLst>
          </p:cNvPr>
          <p:cNvSpPr/>
          <p:nvPr/>
        </p:nvSpPr>
        <p:spPr>
          <a:xfrm>
            <a:off x="0" y="1"/>
            <a:ext cx="4639456" cy="6857999"/>
          </a:xfrm>
          <a:prstGeom prst="rect">
            <a:avLst/>
          </a:prstGeom>
          <a:solidFill>
            <a:srgbClr val="DEECD9">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kstfelt 2">
            <a:extLst>
              <a:ext uri="{FF2B5EF4-FFF2-40B4-BE49-F238E27FC236}">
                <a16:creationId xmlns:a16="http://schemas.microsoft.com/office/drawing/2014/main" id="{18D93A3E-3B9E-1AE7-2AD1-576E5E0C99EF}"/>
              </a:ext>
            </a:extLst>
          </p:cNvPr>
          <p:cNvSpPr txBox="1"/>
          <p:nvPr/>
        </p:nvSpPr>
        <p:spPr>
          <a:xfrm>
            <a:off x="5410200" y="3213556"/>
            <a:ext cx="137160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Service</a:t>
            </a:r>
            <a:endParaRPr kumimoji="0" lang="da-DK"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itel 4">
            <a:extLst>
              <a:ext uri="{FF2B5EF4-FFF2-40B4-BE49-F238E27FC236}">
                <a16:creationId xmlns:a16="http://schemas.microsoft.com/office/drawing/2014/main" id="{13A4BB60-56EA-9D39-5B54-DE13E99D78CB}"/>
              </a:ext>
            </a:extLst>
          </p:cNvPr>
          <p:cNvSpPr>
            <a:spLocks noGrp="1"/>
          </p:cNvSpPr>
          <p:nvPr>
            <p:ph type="title"/>
          </p:nvPr>
        </p:nvSpPr>
        <p:spPr/>
        <p:txBody>
          <a:bodyPr/>
          <a:lstStyle/>
          <a:p>
            <a:r>
              <a:rPr lang="da-DK" dirty="0">
                <a:solidFill>
                  <a:srgbClr val="002060"/>
                </a:solidFill>
              </a:rPr>
              <a:t>VærdiLoop. </a:t>
            </a:r>
            <a:br>
              <a:rPr lang="da-DK" dirty="0">
                <a:solidFill>
                  <a:srgbClr val="002060"/>
                </a:solidFill>
              </a:rPr>
            </a:br>
            <a:r>
              <a:rPr lang="da-DK" dirty="0">
                <a:solidFill>
                  <a:srgbClr val="688DA3"/>
                </a:solidFill>
              </a:rPr>
              <a:t>Arbejdsseminar og analyse</a:t>
            </a:r>
          </a:p>
        </p:txBody>
      </p:sp>
      <p:sp>
        <p:nvSpPr>
          <p:cNvPr id="11" name="Pladsholder til indhold 10">
            <a:extLst>
              <a:ext uri="{FF2B5EF4-FFF2-40B4-BE49-F238E27FC236}">
                <a16:creationId xmlns:a16="http://schemas.microsoft.com/office/drawing/2014/main" id="{99770D19-B15F-0198-453E-FDF3581D7189}"/>
              </a:ext>
            </a:extLst>
          </p:cNvPr>
          <p:cNvSpPr>
            <a:spLocks noGrp="1"/>
          </p:cNvSpPr>
          <p:nvPr>
            <p:ph sz="half" idx="1"/>
          </p:nvPr>
        </p:nvSpPr>
        <p:spPr>
          <a:xfrm>
            <a:off x="838199" y="1833040"/>
            <a:ext cx="7515226" cy="4351338"/>
          </a:xfrm>
        </p:spPr>
        <p:txBody>
          <a:bodyPr>
            <a:normAutofit fontScale="92500" lnSpcReduction="10000"/>
          </a:bodyPr>
          <a:lstStyle/>
          <a:p>
            <a:pPr marL="0" lvl="0" indent="0">
              <a:lnSpc>
                <a:spcPct val="100000"/>
              </a:lnSpc>
              <a:spcBef>
                <a:spcPts val="0"/>
              </a:spcBef>
              <a:buNone/>
              <a:defRPr/>
            </a:pPr>
            <a:r>
              <a:rPr lang="da-DK" sz="1600" b="1" dirty="0">
                <a:solidFill>
                  <a:srgbClr val="002060"/>
                </a:solidFill>
                <a:latin typeface="Arial" panose="020B0604020202020204" pitchFamily="34" charset="0"/>
                <a:cs typeface="Arial" panose="020B0604020202020204" pitchFamily="34" charset="0"/>
              </a:rPr>
              <a:t>Vi stiller skarpt på VærdiLoopet mellem producent, direkte kunde og slutkunde.</a:t>
            </a:r>
          </a:p>
          <a:p>
            <a:pPr marL="0" lvl="0" indent="0">
              <a:lnSpc>
                <a:spcPct val="100000"/>
              </a:lnSpc>
              <a:spcBef>
                <a:spcPts val="0"/>
              </a:spcBef>
              <a:buNone/>
              <a:defRPr/>
            </a:pPr>
            <a:endParaRPr lang="da-DK" sz="1600" b="1" dirty="0">
              <a:solidFill>
                <a:srgbClr val="002060"/>
              </a:solidFill>
            </a:endParaRPr>
          </a:p>
          <a:p>
            <a:pPr marL="0" lvl="0" indent="0">
              <a:lnSpc>
                <a:spcPct val="100000"/>
              </a:lnSpc>
              <a:spcBef>
                <a:spcPts val="0"/>
              </a:spcBef>
              <a:buNone/>
              <a:defRPr/>
            </a:pPr>
            <a:endParaRPr lang="da-DK" sz="1600" b="1" dirty="0">
              <a:solidFill>
                <a:srgbClr val="002060"/>
              </a:solidFill>
              <a:latin typeface="Arial" panose="020B0604020202020204"/>
            </a:endParaRPr>
          </a:p>
          <a:p>
            <a:pPr marL="285750" lvl="0" indent="-285750">
              <a:lnSpc>
                <a:spcPct val="100000"/>
              </a:lnSpc>
              <a:spcBef>
                <a:spcPts val="0"/>
              </a:spcBef>
              <a:buFont typeface="Wingdings" panose="05000000000000000000" pitchFamily="2" charset="2"/>
              <a:buChar char="§"/>
              <a:defRPr/>
            </a:pPr>
            <a:r>
              <a:rPr lang="da-DK" sz="1600" b="1" dirty="0">
                <a:solidFill>
                  <a:srgbClr val="002060"/>
                </a:solidFill>
                <a:latin typeface="Arial" panose="020B0604020202020204"/>
              </a:rPr>
              <a:t>Indsigt i kundens forretning</a:t>
            </a:r>
          </a:p>
          <a:p>
            <a:pPr marL="457200" lvl="1" indent="0">
              <a:lnSpc>
                <a:spcPct val="100000"/>
              </a:lnSpc>
              <a:spcBef>
                <a:spcPts val="0"/>
              </a:spcBef>
              <a:buNone/>
              <a:defRPr/>
            </a:pPr>
            <a:r>
              <a:rPr lang="da-DK" sz="1600" dirty="0">
                <a:solidFill>
                  <a:srgbClr val="002060"/>
                </a:solidFill>
                <a:latin typeface="Arial" panose="020B0604020202020204"/>
              </a:rPr>
              <a:t>Individualisering af forløbet samt forberedelse.</a:t>
            </a:r>
          </a:p>
          <a:p>
            <a:pPr marL="0" lvl="0" indent="0">
              <a:lnSpc>
                <a:spcPct val="100000"/>
              </a:lnSpc>
              <a:spcBef>
                <a:spcPts val="0"/>
              </a:spcBef>
              <a:buNone/>
              <a:defRPr/>
            </a:pPr>
            <a:r>
              <a:rPr lang="da-DK" sz="1600" dirty="0">
                <a:solidFill>
                  <a:srgbClr val="002060"/>
                </a:solidFill>
                <a:latin typeface="Arial" panose="020B0604020202020204"/>
              </a:rPr>
              <a:t> </a:t>
            </a:r>
          </a:p>
          <a:p>
            <a:pPr marL="285750" lvl="0" indent="-285750">
              <a:lnSpc>
                <a:spcPct val="100000"/>
              </a:lnSpc>
              <a:spcBef>
                <a:spcPts val="0"/>
              </a:spcBef>
              <a:buFont typeface="Wingdings" panose="05000000000000000000" pitchFamily="2" charset="2"/>
              <a:buChar char="§"/>
              <a:defRPr/>
            </a:pPr>
            <a:r>
              <a:rPr lang="da-DK" sz="1600" b="1" dirty="0">
                <a:solidFill>
                  <a:srgbClr val="002060"/>
                </a:solidFill>
                <a:latin typeface="Arial" panose="020B0604020202020204"/>
              </a:rPr>
              <a:t>Arbejdsseminar</a:t>
            </a:r>
          </a:p>
          <a:p>
            <a:pPr marL="457200" lvl="1" indent="0">
              <a:lnSpc>
                <a:spcPct val="100000"/>
              </a:lnSpc>
              <a:spcBef>
                <a:spcPts val="0"/>
              </a:spcBef>
              <a:buNone/>
              <a:defRPr/>
            </a:pPr>
            <a:r>
              <a:rPr lang="da-DK" sz="1600" dirty="0">
                <a:solidFill>
                  <a:srgbClr val="002060"/>
                </a:solidFill>
                <a:latin typeface="Arial" panose="020B0604020202020204"/>
              </a:rPr>
              <a:t>Hvordan bliver vi en uundværlig samarbejdspartner for kunden?</a:t>
            </a:r>
          </a:p>
          <a:p>
            <a:pPr marL="457200" lvl="1" indent="0">
              <a:lnSpc>
                <a:spcPct val="100000"/>
              </a:lnSpc>
              <a:spcBef>
                <a:spcPts val="0"/>
              </a:spcBef>
              <a:buNone/>
              <a:defRPr/>
            </a:pPr>
            <a:r>
              <a:rPr lang="da-DK" sz="1600" dirty="0">
                <a:solidFill>
                  <a:srgbClr val="002060"/>
                </a:solidFill>
                <a:latin typeface="Arial" panose="020B0604020202020204"/>
              </a:rPr>
              <a:t>Hvordan kan vi maksimere den samlede værdiskabelse?</a:t>
            </a:r>
          </a:p>
          <a:p>
            <a:pPr marL="457200" lvl="1" indent="0">
              <a:lnSpc>
                <a:spcPct val="100000"/>
              </a:lnSpc>
              <a:spcBef>
                <a:spcPts val="0"/>
              </a:spcBef>
              <a:buNone/>
              <a:defRPr/>
            </a:pPr>
            <a:r>
              <a:rPr lang="da-DK" sz="1600" dirty="0">
                <a:solidFill>
                  <a:srgbClr val="002060"/>
                </a:solidFill>
                <a:latin typeface="Arial" panose="020B0604020202020204"/>
              </a:rPr>
              <a:t>Hvad kan gøre os uundværlige?</a:t>
            </a:r>
          </a:p>
          <a:p>
            <a:pPr marL="0" lvl="0" indent="0">
              <a:lnSpc>
                <a:spcPct val="100000"/>
              </a:lnSpc>
              <a:spcBef>
                <a:spcPts val="0"/>
              </a:spcBef>
              <a:buNone/>
              <a:defRPr/>
            </a:pPr>
            <a:endParaRPr lang="da-DK" sz="1600" dirty="0">
              <a:solidFill>
                <a:srgbClr val="002060"/>
              </a:solidFill>
              <a:latin typeface="Arial" panose="020B0604020202020204"/>
            </a:endParaRPr>
          </a:p>
          <a:p>
            <a:pPr marL="285750" lvl="0" indent="-285750">
              <a:lnSpc>
                <a:spcPct val="100000"/>
              </a:lnSpc>
              <a:spcBef>
                <a:spcPts val="0"/>
              </a:spcBef>
              <a:buFont typeface="Wingdings" panose="05000000000000000000" pitchFamily="2" charset="2"/>
              <a:buChar char="§"/>
              <a:defRPr/>
            </a:pPr>
            <a:r>
              <a:rPr lang="da-DK" sz="1600" b="1" dirty="0">
                <a:solidFill>
                  <a:srgbClr val="002060"/>
                </a:solidFill>
                <a:latin typeface="Arial" panose="020B0604020202020204"/>
              </a:rPr>
              <a:t>Bearbejdning af resultater</a:t>
            </a:r>
          </a:p>
          <a:p>
            <a:pPr marL="457200" lvl="1" indent="0">
              <a:lnSpc>
                <a:spcPct val="100000"/>
              </a:lnSpc>
              <a:spcBef>
                <a:spcPts val="0"/>
              </a:spcBef>
              <a:buNone/>
              <a:defRPr/>
            </a:pPr>
            <a:r>
              <a:rPr lang="da-DK" sz="1600" dirty="0">
                <a:solidFill>
                  <a:srgbClr val="002060"/>
                </a:solidFill>
                <a:latin typeface="Arial" panose="020B0604020202020204"/>
              </a:rPr>
              <a:t>Udarbejdelse af materiale til operationelt, taktisk og strategisk brug.</a:t>
            </a:r>
          </a:p>
          <a:p>
            <a:pPr marL="0" lvl="0" indent="0">
              <a:lnSpc>
                <a:spcPct val="100000"/>
              </a:lnSpc>
              <a:spcBef>
                <a:spcPts val="0"/>
              </a:spcBef>
              <a:buNone/>
              <a:defRPr/>
            </a:pPr>
            <a:r>
              <a:rPr lang="da-DK" sz="1600" dirty="0">
                <a:solidFill>
                  <a:srgbClr val="002060"/>
                </a:solidFill>
                <a:latin typeface="Arial" panose="020B0604020202020204"/>
              </a:rPr>
              <a:t> </a:t>
            </a:r>
          </a:p>
          <a:p>
            <a:pPr marL="285750" lvl="0" indent="-285750">
              <a:lnSpc>
                <a:spcPct val="100000"/>
              </a:lnSpc>
              <a:spcBef>
                <a:spcPts val="0"/>
              </a:spcBef>
              <a:buFont typeface="Wingdings" panose="05000000000000000000" pitchFamily="2" charset="2"/>
              <a:buChar char="§"/>
              <a:defRPr/>
            </a:pPr>
            <a:r>
              <a:rPr lang="da-DK" sz="1600" b="1" dirty="0">
                <a:solidFill>
                  <a:srgbClr val="002060"/>
                </a:solidFill>
                <a:latin typeface="Arial" panose="020B0604020202020204"/>
              </a:rPr>
              <a:t>Opfølgninger</a:t>
            </a:r>
          </a:p>
          <a:p>
            <a:pPr marL="457200" lvl="1" indent="0">
              <a:lnSpc>
                <a:spcPct val="100000"/>
              </a:lnSpc>
              <a:spcBef>
                <a:spcPts val="0"/>
              </a:spcBef>
              <a:buNone/>
              <a:defRPr/>
            </a:pPr>
            <a:r>
              <a:rPr lang="da-DK" sz="1600" dirty="0">
                <a:solidFill>
                  <a:srgbClr val="002060"/>
                </a:solidFill>
                <a:latin typeface="Arial" panose="020B0604020202020204"/>
              </a:rPr>
              <a:t>Evaluering af empiri for justering af aktiviteter og mål.</a:t>
            </a:r>
          </a:p>
          <a:p>
            <a:pPr marL="457200" lvl="1" indent="0">
              <a:lnSpc>
                <a:spcPct val="100000"/>
              </a:lnSpc>
              <a:spcBef>
                <a:spcPts val="0"/>
              </a:spcBef>
              <a:buNone/>
              <a:defRPr/>
            </a:pPr>
            <a:endParaRPr lang="da-DK" sz="1600" dirty="0">
              <a:solidFill>
                <a:srgbClr val="002060"/>
              </a:solidFill>
              <a:latin typeface="Arial" panose="020B0604020202020204"/>
            </a:endParaRPr>
          </a:p>
          <a:p>
            <a:pPr marL="285750" lvl="0" indent="-285750">
              <a:lnSpc>
                <a:spcPct val="100000"/>
              </a:lnSpc>
              <a:spcBef>
                <a:spcPts val="0"/>
              </a:spcBef>
              <a:buFont typeface="Wingdings" panose="05000000000000000000" pitchFamily="2" charset="2"/>
              <a:buChar char="§"/>
              <a:defRPr/>
            </a:pPr>
            <a:r>
              <a:rPr lang="da-DK" sz="1600" b="1" dirty="0">
                <a:solidFill>
                  <a:srgbClr val="002060"/>
                </a:solidFill>
                <a:latin typeface="Arial" panose="020B0604020202020204" pitchFamily="34" charset="0"/>
                <a:cs typeface="Arial" panose="020B0604020202020204" pitchFamily="34" charset="0"/>
              </a:rPr>
              <a:t>Forretningsanalyse</a:t>
            </a:r>
          </a:p>
          <a:p>
            <a:pPr marL="457200" lvl="1" indent="0">
              <a:lnSpc>
                <a:spcPct val="100000"/>
              </a:lnSpc>
              <a:spcBef>
                <a:spcPts val="0"/>
              </a:spcBef>
              <a:buNone/>
              <a:defRPr/>
            </a:pPr>
            <a:r>
              <a:rPr lang="da-DK" sz="1600" dirty="0">
                <a:solidFill>
                  <a:srgbClr val="002060"/>
                </a:solidFill>
                <a:latin typeface="Arial" panose="020B0604020202020204" pitchFamily="34" charset="0"/>
                <a:cs typeface="Arial" panose="020B0604020202020204" pitchFamily="34" charset="0"/>
              </a:rPr>
              <a:t>Prioriteret handlingsplan og fremlæggelse for bestyrelsen. </a:t>
            </a:r>
          </a:p>
          <a:p>
            <a:pPr marL="457200" lvl="1" indent="0">
              <a:lnSpc>
                <a:spcPct val="100000"/>
              </a:lnSpc>
              <a:spcBef>
                <a:spcPts val="0"/>
              </a:spcBef>
              <a:buNone/>
              <a:defRPr/>
            </a:pPr>
            <a:r>
              <a:rPr lang="da-DK" sz="1600" dirty="0">
                <a:solidFill>
                  <a:srgbClr val="002060"/>
                </a:solidFill>
                <a:latin typeface="Arial" panose="020B0604020202020204" pitchFamily="34" charset="0"/>
                <a:cs typeface="Arial" panose="020B0604020202020204" pitchFamily="34" charset="0"/>
              </a:rPr>
              <a:t>Gennemføres separat af ledergruppen.</a:t>
            </a:r>
          </a:p>
          <a:p>
            <a:pPr marL="457200" lvl="1" indent="0">
              <a:lnSpc>
                <a:spcPct val="100000"/>
              </a:lnSpc>
              <a:spcBef>
                <a:spcPts val="0"/>
              </a:spcBef>
              <a:buNone/>
              <a:defRPr/>
            </a:pPr>
            <a:endParaRPr lang="da-DK" sz="1600" dirty="0">
              <a:solidFill>
                <a:srgbClr val="002060"/>
              </a:solidFill>
              <a:latin typeface="Arial" panose="020B0604020202020204"/>
            </a:endParaRPr>
          </a:p>
        </p:txBody>
      </p:sp>
      <p:pic>
        <p:nvPicPr>
          <p:cNvPr id="2" name="Billede 1">
            <a:extLst>
              <a:ext uri="{FF2B5EF4-FFF2-40B4-BE49-F238E27FC236}">
                <a16:creationId xmlns:a16="http://schemas.microsoft.com/office/drawing/2014/main" id="{E2E16481-55D3-72F8-BAA6-88DB79A1D70E}"/>
              </a:ext>
            </a:extLst>
          </p:cNvPr>
          <p:cNvPicPr>
            <a:picLocks noChangeAspect="1"/>
          </p:cNvPicPr>
          <p:nvPr/>
        </p:nvPicPr>
        <p:blipFill>
          <a:blip r:embed="rId3"/>
          <a:srcRect/>
          <a:stretch/>
        </p:blipFill>
        <p:spPr>
          <a:xfrm>
            <a:off x="10567659" y="461579"/>
            <a:ext cx="1380033" cy="1380033"/>
          </a:xfrm>
          <a:prstGeom prst="rect">
            <a:avLst/>
          </a:prstGeom>
        </p:spPr>
      </p:pic>
    </p:spTree>
    <p:extLst>
      <p:ext uri="{BB962C8B-B14F-4D97-AF65-F5344CB8AC3E}">
        <p14:creationId xmlns:p14="http://schemas.microsoft.com/office/powerpoint/2010/main" val="3472124517"/>
      </p:ext>
    </p:extLst>
  </p:cSld>
  <p:clrMapOvr>
    <a:masterClrMapping/>
  </p:clrMapOvr>
  <p:transition spd="med">
    <p:pull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395E7-E1C0-3D45-6DE3-1681C0807173}"/>
            </a:ext>
          </a:extLst>
        </p:cNvPr>
        <p:cNvGrpSpPr/>
        <p:nvPr/>
      </p:nvGrpSpPr>
      <p:grpSpPr>
        <a:xfrm>
          <a:off x="0" y="0"/>
          <a:ext cx="0" cy="0"/>
          <a:chOff x="0" y="0"/>
          <a:chExt cx="0" cy="0"/>
        </a:xfrm>
      </p:grpSpPr>
      <p:pic>
        <p:nvPicPr>
          <p:cNvPr id="8" name="Billede 7">
            <a:extLst>
              <a:ext uri="{FF2B5EF4-FFF2-40B4-BE49-F238E27FC236}">
                <a16:creationId xmlns:a16="http://schemas.microsoft.com/office/drawing/2014/main" id="{28AE6BA7-B3FE-DC70-D364-E51B16D01605}"/>
              </a:ext>
            </a:extLst>
          </p:cNvPr>
          <p:cNvPicPr>
            <a:picLocks noChangeAspect="1"/>
          </p:cNvPicPr>
          <p:nvPr/>
        </p:nvPicPr>
        <p:blipFill>
          <a:blip r:embed="rId3"/>
          <a:stretch>
            <a:fillRect/>
          </a:stretch>
        </p:blipFill>
        <p:spPr>
          <a:xfrm>
            <a:off x="9902826" y="3485480"/>
            <a:ext cx="1463167" cy="335309"/>
          </a:xfrm>
          <a:prstGeom prst="rect">
            <a:avLst/>
          </a:prstGeom>
          <a:solidFill>
            <a:srgbClr val="DCF2FA"/>
          </a:solidFill>
        </p:spPr>
      </p:pic>
      <p:sp>
        <p:nvSpPr>
          <p:cNvPr id="10" name="Tekstfelt 9">
            <a:extLst>
              <a:ext uri="{FF2B5EF4-FFF2-40B4-BE49-F238E27FC236}">
                <a16:creationId xmlns:a16="http://schemas.microsoft.com/office/drawing/2014/main" id="{52A8D1AE-4E10-FE99-C584-89F889B3ED1F}"/>
              </a:ext>
            </a:extLst>
          </p:cNvPr>
          <p:cNvSpPr txBox="1"/>
          <p:nvPr/>
        </p:nvSpPr>
        <p:spPr>
          <a:xfrm>
            <a:off x="3791668" y="2506494"/>
            <a:ext cx="2067323" cy="918000"/>
          </a:xfrm>
          <a:prstGeom prst="flowChartAlternateProcess">
            <a:avLst/>
          </a:prstGeom>
          <a:solidFill>
            <a:srgbClr val="ABD1E4"/>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Overordnet strategi</a:t>
            </a:r>
          </a:p>
        </p:txBody>
      </p:sp>
      <p:sp>
        <p:nvSpPr>
          <p:cNvPr id="13" name="Rutediagram: Flet 12">
            <a:extLst>
              <a:ext uri="{FF2B5EF4-FFF2-40B4-BE49-F238E27FC236}">
                <a16:creationId xmlns:a16="http://schemas.microsoft.com/office/drawing/2014/main" id="{A27180DF-70AB-341E-2E1A-12ADB33273A5}"/>
              </a:ext>
            </a:extLst>
          </p:cNvPr>
          <p:cNvSpPr/>
          <p:nvPr/>
        </p:nvSpPr>
        <p:spPr>
          <a:xfrm>
            <a:off x="3839701" y="3499372"/>
            <a:ext cx="402336" cy="201168"/>
          </a:xfrm>
          <a:prstGeom prst="flowChartMerge">
            <a:avLst/>
          </a:prstGeom>
          <a:solidFill>
            <a:srgbClr val="ABD1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Tekstfelt 13">
            <a:extLst>
              <a:ext uri="{FF2B5EF4-FFF2-40B4-BE49-F238E27FC236}">
                <a16:creationId xmlns:a16="http://schemas.microsoft.com/office/drawing/2014/main" id="{C815A20A-6D3E-D078-0BF3-7FF7FEF820F8}"/>
              </a:ext>
            </a:extLst>
          </p:cNvPr>
          <p:cNvSpPr txBox="1"/>
          <p:nvPr/>
        </p:nvSpPr>
        <p:spPr>
          <a:xfrm>
            <a:off x="9480705" y="2507195"/>
            <a:ext cx="1874520" cy="918000"/>
          </a:xfrm>
          <a:prstGeom prst="rect">
            <a:avLst/>
          </a:prstGeom>
          <a:solidFill>
            <a:srgbClr val="003D4F"/>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Strategisk</a:t>
            </a:r>
          </a:p>
        </p:txBody>
      </p:sp>
      <p:sp>
        <p:nvSpPr>
          <p:cNvPr id="15" name="Tekstfelt 14">
            <a:extLst>
              <a:ext uri="{FF2B5EF4-FFF2-40B4-BE49-F238E27FC236}">
                <a16:creationId xmlns:a16="http://schemas.microsoft.com/office/drawing/2014/main" id="{F5A0CB05-1AFA-6575-5FCC-53109C9363D0}"/>
              </a:ext>
            </a:extLst>
          </p:cNvPr>
          <p:cNvSpPr txBox="1"/>
          <p:nvPr/>
        </p:nvSpPr>
        <p:spPr>
          <a:xfrm>
            <a:off x="9480705" y="3881074"/>
            <a:ext cx="1874520" cy="918000"/>
          </a:xfrm>
          <a:prstGeom prst="rect">
            <a:avLst/>
          </a:prstGeom>
          <a:solidFill>
            <a:srgbClr val="66361F"/>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Taktisk</a:t>
            </a:r>
          </a:p>
        </p:txBody>
      </p:sp>
      <p:sp>
        <p:nvSpPr>
          <p:cNvPr id="16" name="Tekstfelt 15">
            <a:extLst>
              <a:ext uri="{FF2B5EF4-FFF2-40B4-BE49-F238E27FC236}">
                <a16:creationId xmlns:a16="http://schemas.microsoft.com/office/drawing/2014/main" id="{77F2E572-B67A-EFA1-1441-21A7EEBBFC93}"/>
              </a:ext>
            </a:extLst>
          </p:cNvPr>
          <p:cNvSpPr txBox="1"/>
          <p:nvPr/>
        </p:nvSpPr>
        <p:spPr>
          <a:xfrm>
            <a:off x="9480705" y="5267557"/>
            <a:ext cx="1863754" cy="918000"/>
          </a:xfrm>
          <a:prstGeom prst="rect">
            <a:avLst/>
          </a:prstGeom>
          <a:solidFill>
            <a:srgbClr val="0F573F"/>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Operationelt</a:t>
            </a:r>
          </a:p>
        </p:txBody>
      </p:sp>
      <p:sp>
        <p:nvSpPr>
          <p:cNvPr id="17" name="Tekstfelt 16">
            <a:extLst>
              <a:ext uri="{FF2B5EF4-FFF2-40B4-BE49-F238E27FC236}">
                <a16:creationId xmlns:a16="http://schemas.microsoft.com/office/drawing/2014/main" id="{B47FA49C-74B7-9F3D-01DD-E86A360D4564}"/>
              </a:ext>
            </a:extLst>
          </p:cNvPr>
          <p:cNvSpPr txBox="1"/>
          <p:nvPr/>
        </p:nvSpPr>
        <p:spPr>
          <a:xfrm>
            <a:off x="1139952" y="2507509"/>
            <a:ext cx="1874520" cy="918000"/>
          </a:xfrm>
          <a:prstGeom prst="rect">
            <a:avLst/>
          </a:prstGeom>
          <a:solidFill>
            <a:srgbClr val="DCF2FA"/>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Bestyrelse / direktion</a:t>
            </a:r>
          </a:p>
        </p:txBody>
      </p:sp>
      <p:sp>
        <p:nvSpPr>
          <p:cNvPr id="18" name="Tekstfelt 17">
            <a:extLst>
              <a:ext uri="{FF2B5EF4-FFF2-40B4-BE49-F238E27FC236}">
                <a16:creationId xmlns:a16="http://schemas.microsoft.com/office/drawing/2014/main" id="{7E4440D4-FEA2-A0D8-14B2-9CF754B7B113}"/>
              </a:ext>
            </a:extLst>
          </p:cNvPr>
          <p:cNvSpPr txBox="1"/>
          <p:nvPr/>
        </p:nvSpPr>
        <p:spPr>
          <a:xfrm>
            <a:off x="6636186" y="2506494"/>
            <a:ext cx="2067323" cy="918000"/>
          </a:xfrm>
          <a:prstGeom prst="flowChartAlternateProcess">
            <a:avLst/>
          </a:prstGeom>
          <a:solidFill>
            <a:srgbClr val="87B0C9"/>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Organisationen tilpasses </a:t>
            </a:r>
          </a:p>
        </p:txBody>
      </p:sp>
      <p:sp>
        <p:nvSpPr>
          <p:cNvPr id="19" name="Tekstfelt 18">
            <a:extLst>
              <a:ext uri="{FF2B5EF4-FFF2-40B4-BE49-F238E27FC236}">
                <a16:creationId xmlns:a16="http://schemas.microsoft.com/office/drawing/2014/main" id="{B34B948C-0C7D-6FF5-56B3-75D306B20EDC}"/>
              </a:ext>
            </a:extLst>
          </p:cNvPr>
          <p:cNvSpPr txBox="1"/>
          <p:nvPr/>
        </p:nvSpPr>
        <p:spPr>
          <a:xfrm>
            <a:off x="1139952" y="3890722"/>
            <a:ext cx="1874520" cy="918000"/>
          </a:xfrm>
          <a:prstGeom prst="rect">
            <a:avLst/>
          </a:prstGeom>
          <a:solidFill>
            <a:srgbClr val="DFD2C5"/>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Direktion / ledergruppe</a:t>
            </a:r>
          </a:p>
        </p:txBody>
      </p:sp>
      <p:sp>
        <p:nvSpPr>
          <p:cNvPr id="20" name="Tekstfelt 19">
            <a:extLst>
              <a:ext uri="{FF2B5EF4-FFF2-40B4-BE49-F238E27FC236}">
                <a16:creationId xmlns:a16="http://schemas.microsoft.com/office/drawing/2014/main" id="{A5D3C297-99AE-CCF5-298A-08698C531CF8}"/>
              </a:ext>
            </a:extLst>
          </p:cNvPr>
          <p:cNvSpPr txBox="1"/>
          <p:nvPr/>
        </p:nvSpPr>
        <p:spPr>
          <a:xfrm>
            <a:off x="1139952" y="5267557"/>
            <a:ext cx="1874520" cy="918000"/>
          </a:xfrm>
          <a:prstGeom prst="rect">
            <a:avLst/>
          </a:prstGeom>
          <a:solidFill>
            <a:srgbClr val="D6EBCF"/>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Ledergruppe / medarbejdere</a:t>
            </a:r>
          </a:p>
        </p:txBody>
      </p:sp>
      <p:sp>
        <p:nvSpPr>
          <p:cNvPr id="21" name="Tekstfelt 20">
            <a:extLst>
              <a:ext uri="{FF2B5EF4-FFF2-40B4-BE49-F238E27FC236}">
                <a16:creationId xmlns:a16="http://schemas.microsoft.com/office/drawing/2014/main" id="{041D0B67-FE0D-0CEF-DC07-DD62233F87CD}"/>
              </a:ext>
            </a:extLst>
          </p:cNvPr>
          <p:cNvSpPr txBox="1"/>
          <p:nvPr/>
        </p:nvSpPr>
        <p:spPr>
          <a:xfrm>
            <a:off x="3791668" y="3890722"/>
            <a:ext cx="2067323" cy="919401"/>
          </a:xfrm>
          <a:prstGeom prst="flowChartAlternateProcess">
            <a:avLst/>
          </a:prstGeom>
          <a:solidFill>
            <a:srgbClr val="D0C0AB"/>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Identifikation af indsatsområder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2" name="Tekstfelt 21">
            <a:extLst>
              <a:ext uri="{FF2B5EF4-FFF2-40B4-BE49-F238E27FC236}">
                <a16:creationId xmlns:a16="http://schemas.microsoft.com/office/drawing/2014/main" id="{46EBFC8D-BADA-789C-2269-BA4471343872}"/>
              </a:ext>
            </a:extLst>
          </p:cNvPr>
          <p:cNvSpPr txBox="1"/>
          <p:nvPr/>
        </p:nvSpPr>
        <p:spPr>
          <a:xfrm>
            <a:off x="3791668" y="5266856"/>
            <a:ext cx="2067323" cy="919401"/>
          </a:xfrm>
          <a:prstGeom prst="flowChartAlternateProcess">
            <a:avLst/>
          </a:prstGeom>
          <a:solidFill>
            <a:srgbClr val="9CC49C"/>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Værdiskabelse hos kunden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5" name="Tekstfelt 24">
            <a:extLst>
              <a:ext uri="{FF2B5EF4-FFF2-40B4-BE49-F238E27FC236}">
                <a16:creationId xmlns:a16="http://schemas.microsoft.com/office/drawing/2014/main" id="{9C43A5D4-884B-6B1D-922E-A5F3EAE395FF}"/>
              </a:ext>
            </a:extLst>
          </p:cNvPr>
          <p:cNvSpPr txBox="1"/>
          <p:nvPr/>
        </p:nvSpPr>
        <p:spPr>
          <a:xfrm>
            <a:off x="6636187" y="3885271"/>
            <a:ext cx="2067323" cy="918000"/>
          </a:xfrm>
          <a:prstGeom prst="flowChartAlternateProcess">
            <a:avLst/>
          </a:prstGeom>
          <a:solidFill>
            <a:srgbClr val="AB7557"/>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Taktisk indsatsplan</a:t>
            </a:r>
          </a:p>
        </p:txBody>
      </p:sp>
      <p:sp>
        <p:nvSpPr>
          <p:cNvPr id="26" name="Tekstfelt 25">
            <a:extLst>
              <a:ext uri="{FF2B5EF4-FFF2-40B4-BE49-F238E27FC236}">
                <a16:creationId xmlns:a16="http://schemas.microsoft.com/office/drawing/2014/main" id="{13DEE0CB-3635-9263-6A71-B55042F0210E}"/>
              </a:ext>
            </a:extLst>
          </p:cNvPr>
          <p:cNvSpPr txBox="1"/>
          <p:nvPr/>
        </p:nvSpPr>
        <p:spPr>
          <a:xfrm>
            <a:off x="6636187" y="5269129"/>
            <a:ext cx="2067323" cy="918000"/>
          </a:xfrm>
          <a:prstGeom prst="flowChartAlternateProcess">
            <a:avLst/>
          </a:prstGeom>
          <a:solidFill>
            <a:srgbClr val="9EC3AC"/>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Aktiviteter og konkurrenceparametre</a:t>
            </a:r>
            <a:r>
              <a:rPr kumimoji="0" lang="da-DK"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28" name="Tekstfelt 27">
            <a:extLst>
              <a:ext uri="{FF2B5EF4-FFF2-40B4-BE49-F238E27FC236}">
                <a16:creationId xmlns:a16="http://schemas.microsoft.com/office/drawing/2014/main" id="{11BE47F1-09AF-4E9C-DE12-6E6BCB8E12F5}"/>
              </a:ext>
            </a:extLst>
          </p:cNvPr>
          <p:cNvSpPr txBox="1"/>
          <p:nvPr/>
        </p:nvSpPr>
        <p:spPr>
          <a:xfrm>
            <a:off x="1139951" y="1873823"/>
            <a:ext cx="1874522" cy="369332"/>
          </a:xfrm>
          <a:prstGeom prst="rect">
            <a:avLst/>
          </a:prstGeom>
          <a:solidFill>
            <a:srgbClr val="DCF2F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Ansvarlig</a:t>
            </a:r>
            <a:endParaRPr kumimoji="0" lang="da-DK"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9" name="Tekstfelt 28">
            <a:extLst>
              <a:ext uri="{FF2B5EF4-FFF2-40B4-BE49-F238E27FC236}">
                <a16:creationId xmlns:a16="http://schemas.microsoft.com/office/drawing/2014/main" id="{7248F396-BC52-D995-FD9A-736540039FA3}"/>
              </a:ext>
            </a:extLst>
          </p:cNvPr>
          <p:cNvSpPr txBox="1"/>
          <p:nvPr/>
        </p:nvSpPr>
        <p:spPr>
          <a:xfrm>
            <a:off x="3791668" y="1873823"/>
            <a:ext cx="2067323" cy="369332"/>
          </a:xfrm>
          <a:prstGeom prst="rect">
            <a:avLst/>
          </a:prstGeom>
          <a:solidFill>
            <a:srgbClr val="ABD1E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Analyse</a:t>
            </a:r>
            <a:endParaRPr kumimoji="0" lang="da-DK"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0" name="Tekstfelt 29">
            <a:extLst>
              <a:ext uri="{FF2B5EF4-FFF2-40B4-BE49-F238E27FC236}">
                <a16:creationId xmlns:a16="http://schemas.microsoft.com/office/drawing/2014/main" id="{B222B089-CA79-9B9A-2A4F-F410CAC13FD3}"/>
              </a:ext>
            </a:extLst>
          </p:cNvPr>
          <p:cNvSpPr txBox="1"/>
          <p:nvPr/>
        </p:nvSpPr>
        <p:spPr>
          <a:xfrm>
            <a:off x="6636187" y="1877168"/>
            <a:ext cx="2067322" cy="369332"/>
          </a:xfrm>
          <a:prstGeom prst="rect">
            <a:avLst/>
          </a:prstGeom>
          <a:solidFill>
            <a:srgbClr val="87B0C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Plan</a:t>
            </a:r>
            <a:endParaRPr kumimoji="0" lang="da-DK"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1" name="Tekstfelt 30">
            <a:extLst>
              <a:ext uri="{FF2B5EF4-FFF2-40B4-BE49-F238E27FC236}">
                <a16:creationId xmlns:a16="http://schemas.microsoft.com/office/drawing/2014/main" id="{A5799E5B-B8C7-E1E6-3657-C377BC927B35}"/>
              </a:ext>
            </a:extLst>
          </p:cNvPr>
          <p:cNvSpPr txBox="1"/>
          <p:nvPr/>
        </p:nvSpPr>
        <p:spPr>
          <a:xfrm>
            <a:off x="9491471" y="1873823"/>
            <a:ext cx="1874522" cy="369332"/>
          </a:xfrm>
          <a:prstGeom prst="rect">
            <a:avLst/>
          </a:prstGeom>
          <a:solidFill>
            <a:srgbClr val="003D4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Niveau</a:t>
            </a:r>
            <a:endParaRPr kumimoji="0" lang="da-DK"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ekstfelt 1">
            <a:extLst>
              <a:ext uri="{FF2B5EF4-FFF2-40B4-BE49-F238E27FC236}">
                <a16:creationId xmlns:a16="http://schemas.microsoft.com/office/drawing/2014/main" id="{43048480-1C2A-8813-3E97-71B042FC68BE}"/>
              </a:ext>
            </a:extLst>
          </p:cNvPr>
          <p:cNvSpPr txBox="1"/>
          <p:nvPr/>
        </p:nvSpPr>
        <p:spPr>
          <a:xfrm>
            <a:off x="9883074" y="4876711"/>
            <a:ext cx="1464629" cy="306467"/>
          </a:xfrm>
          <a:prstGeom prst="roundRect">
            <a:avLst/>
          </a:prstGeom>
          <a:solidFill>
            <a:srgbClr val="DCF2F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Feedback</a:t>
            </a:r>
          </a:p>
        </p:txBody>
      </p:sp>
      <p:sp>
        <p:nvSpPr>
          <p:cNvPr id="35" name="Ligebenet trekant 34">
            <a:extLst>
              <a:ext uri="{FF2B5EF4-FFF2-40B4-BE49-F238E27FC236}">
                <a16:creationId xmlns:a16="http://schemas.microsoft.com/office/drawing/2014/main" id="{EA43617A-4292-2A58-9225-430910134943}"/>
              </a:ext>
            </a:extLst>
          </p:cNvPr>
          <p:cNvSpPr/>
          <p:nvPr/>
        </p:nvSpPr>
        <p:spPr>
          <a:xfrm>
            <a:off x="9745851" y="3497958"/>
            <a:ext cx="298735" cy="310131"/>
          </a:xfrm>
          <a:prstGeom prst="triangle">
            <a:avLst/>
          </a:prstGeom>
          <a:solidFill>
            <a:srgbClr val="6636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 name="Titel 10">
            <a:extLst>
              <a:ext uri="{FF2B5EF4-FFF2-40B4-BE49-F238E27FC236}">
                <a16:creationId xmlns:a16="http://schemas.microsoft.com/office/drawing/2014/main" id="{8E9E17D4-52E2-EB60-19FB-C4582E0E8AD1}"/>
              </a:ext>
            </a:extLst>
          </p:cNvPr>
          <p:cNvSpPr>
            <a:spLocks noGrp="1"/>
          </p:cNvSpPr>
          <p:nvPr>
            <p:ph type="title"/>
          </p:nvPr>
        </p:nvSpPr>
        <p:spPr/>
        <p:txBody>
          <a:bodyPr/>
          <a:lstStyle/>
          <a:p>
            <a:pPr lvl="0">
              <a:lnSpc>
                <a:spcPct val="100000"/>
              </a:lnSpc>
              <a:spcBef>
                <a:spcPts val="0"/>
              </a:spcBef>
              <a:defRPr/>
            </a:pPr>
            <a:r>
              <a:rPr lang="da-DK" dirty="0">
                <a:solidFill>
                  <a:srgbClr val="404040"/>
                </a:solidFill>
                <a:ea typeface="Arial" panose="020B0604020202020204" pitchFamily="34" charset="0"/>
              </a:rPr>
              <a:t>Strategisk &gt; </a:t>
            </a:r>
            <a:r>
              <a:rPr lang="da-DK" dirty="0">
                <a:solidFill>
                  <a:srgbClr val="597C91"/>
                </a:solidFill>
                <a:ea typeface="Arial" panose="020B0604020202020204" pitchFamily="34" charset="0"/>
              </a:rPr>
              <a:t>taktisk</a:t>
            </a:r>
            <a:r>
              <a:rPr lang="da-DK" dirty="0">
                <a:solidFill>
                  <a:srgbClr val="688DA3"/>
                </a:solidFill>
                <a:ea typeface="Arial" panose="020B0604020202020204" pitchFamily="34" charset="0"/>
              </a:rPr>
              <a:t> </a:t>
            </a:r>
            <a:r>
              <a:rPr lang="da-DK" dirty="0">
                <a:solidFill>
                  <a:srgbClr val="597C91"/>
                </a:solidFill>
                <a:ea typeface="Arial" panose="020B0604020202020204" pitchFamily="34" charset="0"/>
              </a:rPr>
              <a:t>&gt;</a:t>
            </a:r>
            <a:r>
              <a:rPr lang="da-DK" dirty="0">
                <a:solidFill>
                  <a:srgbClr val="688DA3"/>
                </a:solidFill>
                <a:ea typeface="Arial" panose="020B0604020202020204" pitchFamily="34" charset="0"/>
              </a:rPr>
              <a:t> operationelt</a:t>
            </a:r>
            <a:endParaRPr lang="da-DK" dirty="0">
              <a:solidFill>
                <a:srgbClr val="688DA3"/>
              </a:solidFill>
              <a:latin typeface="Aptos" panose="02110004020202020204"/>
            </a:endParaRPr>
          </a:p>
        </p:txBody>
      </p:sp>
      <p:sp>
        <p:nvSpPr>
          <p:cNvPr id="12" name="Afrundet rektangel 11">
            <a:extLst>
              <a:ext uri="{FF2B5EF4-FFF2-40B4-BE49-F238E27FC236}">
                <a16:creationId xmlns:a16="http://schemas.microsoft.com/office/drawing/2014/main" id="{604E4B1A-0D13-9223-EBD6-83FDDB0FBC6E}"/>
              </a:ext>
            </a:extLst>
          </p:cNvPr>
          <p:cNvSpPr/>
          <p:nvPr/>
        </p:nvSpPr>
        <p:spPr>
          <a:xfrm>
            <a:off x="237066" y="7061200"/>
            <a:ext cx="821266" cy="821266"/>
          </a:xfrm>
          <a:prstGeom prst="roundRect">
            <a:avLst/>
          </a:prstGeom>
          <a:solidFill>
            <a:srgbClr val="DCF2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Afrundet rektangel 23">
            <a:extLst>
              <a:ext uri="{FF2B5EF4-FFF2-40B4-BE49-F238E27FC236}">
                <a16:creationId xmlns:a16="http://schemas.microsoft.com/office/drawing/2014/main" id="{C5AAC3C9-95E0-7A5C-19CD-192D14E26DCE}"/>
              </a:ext>
            </a:extLst>
          </p:cNvPr>
          <p:cNvSpPr/>
          <p:nvPr/>
        </p:nvSpPr>
        <p:spPr>
          <a:xfrm>
            <a:off x="1139951" y="7061200"/>
            <a:ext cx="821266" cy="821266"/>
          </a:xfrm>
          <a:prstGeom prst="roundRect">
            <a:avLst/>
          </a:prstGeom>
          <a:solidFill>
            <a:srgbClr val="ABD1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Afrundet rektangel 26">
            <a:extLst>
              <a:ext uri="{FF2B5EF4-FFF2-40B4-BE49-F238E27FC236}">
                <a16:creationId xmlns:a16="http://schemas.microsoft.com/office/drawing/2014/main" id="{69CE3D84-125F-56DE-8A53-E13ECD2C3E4F}"/>
              </a:ext>
            </a:extLst>
          </p:cNvPr>
          <p:cNvSpPr/>
          <p:nvPr/>
        </p:nvSpPr>
        <p:spPr>
          <a:xfrm>
            <a:off x="2113618" y="7061200"/>
            <a:ext cx="821266" cy="821266"/>
          </a:xfrm>
          <a:prstGeom prst="roundRect">
            <a:avLst/>
          </a:prstGeom>
          <a:solidFill>
            <a:srgbClr val="87B0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 name="Afrundet rektangel 31">
            <a:extLst>
              <a:ext uri="{FF2B5EF4-FFF2-40B4-BE49-F238E27FC236}">
                <a16:creationId xmlns:a16="http://schemas.microsoft.com/office/drawing/2014/main" id="{A282604B-6A9A-2FAF-F3C1-E0E6D14CA7C4}"/>
              </a:ext>
            </a:extLst>
          </p:cNvPr>
          <p:cNvSpPr/>
          <p:nvPr/>
        </p:nvSpPr>
        <p:spPr>
          <a:xfrm>
            <a:off x="3087285" y="7061200"/>
            <a:ext cx="821266" cy="821266"/>
          </a:xfrm>
          <a:prstGeom prst="roundRect">
            <a:avLst/>
          </a:prstGeom>
          <a:solidFill>
            <a:srgbClr val="003D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3" name="Afrundet rektangel 32">
            <a:extLst>
              <a:ext uri="{FF2B5EF4-FFF2-40B4-BE49-F238E27FC236}">
                <a16:creationId xmlns:a16="http://schemas.microsoft.com/office/drawing/2014/main" id="{46704E9E-49A6-E636-EA7E-EDAFD0634CC1}"/>
              </a:ext>
            </a:extLst>
          </p:cNvPr>
          <p:cNvSpPr/>
          <p:nvPr/>
        </p:nvSpPr>
        <p:spPr>
          <a:xfrm>
            <a:off x="4224866" y="7061200"/>
            <a:ext cx="821266" cy="821266"/>
          </a:xfrm>
          <a:prstGeom prst="roundRect">
            <a:avLst/>
          </a:prstGeom>
          <a:solidFill>
            <a:srgbClr val="D6EB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4" name="Afrundet rektangel 33">
            <a:extLst>
              <a:ext uri="{FF2B5EF4-FFF2-40B4-BE49-F238E27FC236}">
                <a16:creationId xmlns:a16="http://schemas.microsoft.com/office/drawing/2014/main" id="{3EA196D9-85D3-D2C2-F2DA-0E70903898F9}"/>
              </a:ext>
            </a:extLst>
          </p:cNvPr>
          <p:cNvSpPr/>
          <p:nvPr/>
        </p:nvSpPr>
        <p:spPr>
          <a:xfrm>
            <a:off x="5127751" y="7061200"/>
            <a:ext cx="821266" cy="821266"/>
          </a:xfrm>
          <a:prstGeom prst="roundRect">
            <a:avLst/>
          </a:prstGeom>
          <a:solidFill>
            <a:srgbClr val="9CC4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 name="Afrundet rektangel 35">
            <a:extLst>
              <a:ext uri="{FF2B5EF4-FFF2-40B4-BE49-F238E27FC236}">
                <a16:creationId xmlns:a16="http://schemas.microsoft.com/office/drawing/2014/main" id="{F1F3D7EA-13F0-391F-0CD9-1086431D5FB5}"/>
              </a:ext>
            </a:extLst>
          </p:cNvPr>
          <p:cNvSpPr/>
          <p:nvPr/>
        </p:nvSpPr>
        <p:spPr>
          <a:xfrm>
            <a:off x="6101418" y="7061200"/>
            <a:ext cx="821266" cy="821266"/>
          </a:xfrm>
          <a:prstGeom prst="roundRect">
            <a:avLst/>
          </a:prstGeom>
          <a:solidFill>
            <a:srgbClr val="9EC3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 name="Afrundet rektangel 36">
            <a:extLst>
              <a:ext uri="{FF2B5EF4-FFF2-40B4-BE49-F238E27FC236}">
                <a16:creationId xmlns:a16="http://schemas.microsoft.com/office/drawing/2014/main" id="{80CF9796-1873-1101-9683-0642E57C8184}"/>
              </a:ext>
            </a:extLst>
          </p:cNvPr>
          <p:cNvSpPr/>
          <p:nvPr/>
        </p:nvSpPr>
        <p:spPr>
          <a:xfrm>
            <a:off x="7075085" y="7061200"/>
            <a:ext cx="821266" cy="821266"/>
          </a:xfrm>
          <a:prstGeom prst="roundRect">
            <a:avLst/>
          </a:prstGeom>
          <a:solidFill>
            <a:srgbClr val="0F57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8" name="Afrundet rektangel 37">
            <a:extLst>
              <a:ext uri="{FF2B5EF4-FFF2-40B4-BE49-F238E27FC236}">
                <a16:creationId xmlns:a16="http://schemas.microsoft.com/office/drawing/2014/main" id="{94BE33F4-93D7-586A-8222-722BC090C072}"/>
              </a:ext>
            </a:extLst>
          </p:cNvPr>
          <p:cNvSpPr/>
          <p:nvPr/>
        </p:nvSpPr>
        <p:spPr>
          <a:xfrm>
            <a:off x="8305799" y="7061200"/>
            <a:ext cx="821266" cy="821266"/>
          </a:xfrm>
          <a:prstGeom prst="roundRect">
            <a:avLst/>
          </a:prstGeom>
          <a:solidFill>
            <a:srgbClr val="DFD2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0" name="Afrundet rektangel 39">
            <a:extLst>
              <a:ext uri="{FF2B5EF4-FFF2-40B4-BE49-F238E27FC236}">
                <a16:creationId xmlns:a16="http://schemas.microsoft.com/office/drawing/2014/main" id="{527F73AB-030F-F79D-3B1F-6C6FAF3154C8}"/>
              </a:ext>
            </a:extLst>
          </p:cNvPr>
          <p:cNvSpPr/>
          <p:nvPr/>
        </p:nvSpPr>
        <p:spPr>
          <a:xfrm>
            <a:off x="9208684" y="7061200"/>
            <a:ext cx="821266" cy="821266"/>
          </a:xfrm>
          <a:prstGeom prst="roundRect">
            <a:avLst/>
          </a:prstGeom>
          <a:solidFill>
            <a:srgbClr val="D0C0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1" name="Afrundet rektangel 40">
            <a:extLst>
              <a:ext uri="{FF2B5EF4-FFF2-40B4-BE49-F238E27FC236}">
                <a16:creationId xmlns:a16="http://schemas.microsoft.com/office/drawing/2014/main" id="{6897519A-CFED-BEBD-1DEE-5248BE909E87}"/>
              </a:ext>
            </a:extLst>
          </p:cNvPr>
          <p:cNvSpPr/>
          <p:nvPr/>
        </p:nvSpPr>
        <p:spPr>
          <a:xfrm>
            <a:off x="10182351" y="7061200"/>
            <a:ext cx="821266" cy="821266"/>
          </a:xfrm>
          <a:prstGeom prst="roundRect">
            <a:avLst/>
          </a:prstGeom>
          <a:solidFill>
            <a:srgbClr val="AB75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2" name="Afrundet rektangel 41">
            <a:extLst>
              <a:ext uri="{FF2B5EF4-FFF2-40B4-BE49-F238E27FC236}">
                <a16:creationId xmlns:a16="http://schemas.microsoft.com/office/drawing/2014/main" id="{AC7BABAD-5221-52B0-5F64-791AFB397DA7}"/>
              </a:ext>
            </a:extLst>
          </p:cNvPr>
          <p:cNvSpPr/>
          <p:nvPr/>
        </p:nvSpPr>
        <p:spPr>
          <a:xfrm>
            <a:off x="11156018" y="7061200"/>
            <a:ext cx="821266" cy="821266"/>
          </a:xfrm>
          <a:prstGeom prst="roundRect">
            <a:avLst/>
          </a:prstGeom>
          <a:solidFill>
            <a:srgbClr val="0F57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3" name="Rutediagram: Flet 12">
            <a:extLst>
              <a:ext uri="{FF2B5EF4-FFF2-40B4-BE49-F238E27FC236}">
                <a16:creationId xmlns:a16="http://schemas.microsoft.com/office/drawing/2014/main" id="{9EFD91AA-E1AB-015A-2D3A-5D5248013240}"/>
              </a:ext>
            </a:extLst>
          </p:cNvPr>
          <p:cNvSpPr/>
          <p:nvPr/>
        </p:nvSpPr>
        <p:spPr>
          <a:xfrm>
            <a:off x="6654003" y="3499372"/>
            <a:ext cx="402336" cy="201168"/>
          </a:xfrm>
          <a:prstGeom prst="flowChartMerge">
            <a:avLst/>
          </a:prstGeom>
          <a:solidFill>
            <a:srgbClr val="87B0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4" name="Rutediagram: Flet 12">
            <a:extLst>
              <a:ext uri="{FF2B5EF4-FFF2-40B4-BE49-F238E27FC236}">
                <a16:creationId xmlns:a16="http://schemas.microsoft.com/office/drawing/2014/main" id="{C3574B08-3F29-4DFB-B546-BFB453CCDDC6}"/>
              </a:ext>
            </a:extLst>
          </p:cNvPr>
          <p:cNvSpPr/>
          <p:nvPr/>
        </p:nvSpPr>
        <p:spPr>
          <a:xfrm>
            <a:off x="3839701" y="4870972"/>
            <a:ext cx="402336" cy="201168"/>
          </a:xfrm>
          <a:prstGeom prst="flowChartMerge">
            <a:avLst/>
          </a:prstGeom>
          <a:solidFill>
            <a:srgbClr val="D0C0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5" name="Rutediagram: Flet 12">
            <a:extLst>
              <a:ext uri="{FF2B5EF4-FFF2-40B4-BE49-F238E27FC236}">
                <a16:creationId xmlns:a16="http://schemas.microsoft.com/office/drawing/2014/main" id="{4FF6E850-B423-503E-A6E5-ED97AB7E5B04}"/>
              </a:ext>
            </a:extLst>
          </p:cNvPr>
          <p:cNvSpPr/>
          <p:nvPr/>
        </p:nvSpPr>
        <p:spPr>
          <a:xfrm>
            <a:off x="6654003" y="4870972"/>
            <a:ext cx="402336" cy="201168"/>
          </a:xfrm>
          <a:prstGeom prst="flowChartMerge">
            <a:avLst/>
          </a:prstGeom>
          <a:solidFill>
            <a:srgbClr val="AB75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6" name="Ligebenet trekant 34">
            <a:extLst>
              <a:ext uri="{FF2B5EF4-FFF2-40B4-BE49-F238E27FC236}">
                <a16:creationId xmlns:a16="http://schemas.microsoft.com/office/drawing/2014/main" id="{FD418ABF-9792-E2BB-0484-FD0E213676D1}"/>
              </a:ext>
            </a:extLst>
          </p:cNvPr>
          <p:cNvSpPr/>
          <p:nvPr/>
        </p:nvSpPr>
        <p:spPr>
          <a:xfrm>
            <a:off x="9745851" y="4883492"/>
            <a:ext cx="298735" cy="289005"/>
          </a:xfrm>
          <a:prstGeom prst="triangle">
            <a:avLst/>
          </a:prstGeom>
          <a:solidFill>
            <a:srgbClr val="0F57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903755418"/>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5" grpId="0" animBg="1"/>
      <p:bldP spid="26" grpId="0" animBg="1"/>
      <p:bldP spid="28" grpId="0" animBg="1"/>
      <p:bldP spid="29" grpId="0" animBg="1"/>
      <p:bldP spid="30" grpId="0" animBg="1"/>
      <p:bldP spid="31" grpId="0" animBg="1"/>
      <p:bldP spid="2" grpId="0" animBg="1"/>
      <p:bldP spid="35" grpId="0" animBg="1"/>
      <p:bldP spid="43" grpId="0" animBg="1"/>
      <p:bldP spid="44" grpId="0" animBg="1"/>
      <p:bldP spid="45" grpId="0" animBg="1"/>
      <p:bldP spid="4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1E313-EA79-A974-D6C3-977605E3F5FD}"/>
            </a:ext>
          </a:extLst>
        </p:cNvPr>
        <p:cNvGrpSpPr/>
        <p:nvPr/>
      </p:nvGrpSpPr>
      <p:grpSpPr>
        <a:xfrm>
          <a:off x="0" y="0"/>
          <a:ext cx="0" cy="0"/>
          <a:chOff x="0" y="0"/>
          <a:chExt cx="0" cy="0"/>
        </a:xfrm>
      </p:grpSpPr>
      <p:sp>
        <p:nvSpPr>
          <p:cNvPr id="10" name="Tekstfelt 9">
            <a:extLst>
              <a:ext uri="{FF2B5EF4-FFF2-40B4-BE49-F238E27FC236}">
                <a16:creationId xmlns:a16="http://schemas.microsoft.com/office/drawing/2014/main" id="{842FE7FD-D130-C3E6-193D-0F1CE29A70FB}"/>
              </a:ext>
            </a:extLst>
          </p:cNvPr>
          <p:cNvSpPr txBox="1"/>
          <p:nvPr/>
        </p:nvSpPr>
        <p:spPr>
          <a:xfrm>
            <a:off x="3791668" y="2505771"/>
            <a:ext cx="2067323" cy="919401"/>
          </a:xfrm>
          <a:prstGeom prst="flowChartAlternateProcess">
            <a:avLst/>
          </a:prstGeom>
          <a:solidFill>
            <a:srgbClr val="ABD1E4"/>
          </a:solidFill>
        </p:spPr>
        <p:txBody>
          <a:bodyPr wrap="square" rtlCol="0">
            <a:spAutoFit/>
          </a:bodyPr>
          <a:lstStyle/>
          <a:p>
            <a:r>
              <a:rPr lang="da-DK" sz="1200" dirty="0">
                <a:latin typeface="Arial" panose="020B0604020202020204" pitchFamily="34" charset="0"/>
                <a:cs typeface="Arial" panose="020B0604020202020204" pitchFamily="34" charset="0"/>
              </a:rPr>
              <a:t>Valg af strategisk retning:</a:t>
            </a:r>
            <a:br>
              <a:rPr lang="da-DK" sz="1200" dirty="0">
                <a:latin typeface="Arial" panose="020B0604020202020204" pitchFamily="34" charset="0"/>
                <a:cs typeface="Arial" panose="020B0604020202020204" pitchFamily="34" charset="0"/>
              </a:rPr>
            </a:br>
            <a:r>
              <a:rPr lang="da-DK" sz="1200" dirty="0">
                <a:latin typeface="Arial" panose="020B0604020202020204" pitchFamily="34" charset="0"/>
                <a:cs typeface="Arial" panose="020B0604020202020204" pitchFamily="34" charset="0"/>
              </a:rPr>
              <a:t>A Standardprodukter</a:t>
            </a:r>
          </a:p>
          <a:p>
            <a:r>
              <a:rPr lang="da-DK" sz="1200" dirty="0">
                <a:latin typeface="Arial" panose="020B0604020202020204" pitchFamily="34" charset="0"/>
                <a:cs typeface="Arial" panose="020B0604020202020204" pitchFamily="34" charset="0"/>
              </a:rPr>
              <a:t>B Tekniske løsninger</a:t>
            </a:r>
          </a:p>
          <a:p>
            <a:r>
              <a:rPr lang="da-DK" sz="1200" dirty="0">
                <a:latin typeface="Arial" panose="020B0604020202020204" pitchFamily="34" charset="0"/>
                <a:cs typeface="Arial" panose="020B0604020202020204" pitchFamily="34" charset="0"/>
              </a:rPr>
              <a:t>C Innovative produkter </a:t>
            </a:r>
          </a:p>
        </p:txBody>
      </p:sp>
      <p:sp>
        <p:nvSpPr>
          <p:cNvPr id="14" name="Tekstfelt 13">
            <a:extLst>
              <a:ext uri="{FF2B5EF4-FFF2-40B4-BE49-F238E27FC236}">
                <a16:creationId xmlns:a16="http://schemas.microsoft.com/office/drawing/2014/main" id="{8AE9E5E0-8EFF-C436-DEB7-07195920FA19}"/>
              </a:ext>
            </a:extLst>
          </p:cNvPr>
          <p:cNvSpPr txBox="1"/>
          <p:nvPr/>
        </p:nvSpPr>
        <p:spPr>
          <a:xfrm>
            <a:off x="9480705" y="2507172"/>
            <a:ext cx="1874520" cy="918000"/>
          </a:xfrm>
          <a:prstGeom prst="rect">
            <a:avLst/>
          </a:prstGeom>
          <a:solidFill>
            <a:srgbClr val="003D4F"/>
          </a:solidFill>
        </p:spPr>
        <p:txBody>
          <a:bodyPr wrap="square" rtlCol="0" anchor="ctr">
            <a:spAutoFit/>
          </a:bodyPr>
          <a:lstStyle/>
          <a:p>
            <a:pPr algn="ctr"/>
            <a:r>
              <a:rPr lang="da-DK" dirty="0">
                <a:solidFill>
                  <a:schemeClr val="bg1"/>
                </a:solidFill>
                <a:latin typeface="Arial" panose="020B0604020202020204" pitchFamily="34" charset="0"/>
                <a:cs typeface="Arial" panose="020B0604020202020204" pitchFamily="34" charset="0"/>
              </a:rPr>
              <a:t>Strategisk</a:t>
            </a:r>
          </a:p>
        </p:txBody>
      </p:sp>
      <p:sp>
        <p:nvSpPr>
          <p:cNvPr id="15" name="Tekstfelt 14">
            <a:extLst>
              <a:ext uri="{FF2B5EF4-FFF2-40B4-BE49-F238E27FC236}">
                <a16:creationId xmlns:a16="http://schemas.microsoft.com/office/drawing/2014/main" id="{D6030534-2C2A-BA38-FF28-FDCFFCFA3785}"/>
              </a:ext>
            </a:extLst>
          </p:cNvPr>
          <p:cNvSpPr txBox="1"/>
          <p:nvPr/>
        </p:nvSpPr>
        <p:spPr>
          <a:xfrm>
            <a:off x="9480705" y="3881051"/>
            <a:ext cx="1874520" cy="918000"/>
          </a:xfrm>
          <a:prstGeom prst="rect">
            <a:avLst/>
          </a:prstGeom>
          <a:solidFill>
            <a:srgbClr val="66361F"/>
          </a:solidFill>
        </p:spPr>
        <p:txBody>
          <a:bodyPr wrap="square" rtlCol="0" anchor="ctr">
            <a:spAutoFit/>
          </a:bodyPr>
          <a:lstStyle/>
          <a:p>
            <a:pPr algn="ctr"/>
            <a:r>
              <a:rPr lang="da-DK" dirty="0">
                <a:solidFill>
                  <a:schemeClr val="bg1"/>
                </a:solidFill>
                <a:latin typeface="Arial" panose="020B0604020202020204" pitchFamily="34" charset="0"/>
                <a:cs typeface="Arial" panose="020B0604020202020204" pitchFamily="34" charset="0"/>
              </a:rPr>
              <a:t>Taktisk</a:t>
            </a:r>
          </a:p>
        </p:txBody>
      </p:sp>
      <p:sp>
        <p:nvSpPr>
          <p:cNvPr id="16" name="Tekstfelt 15">
            <a:extLst>
              <a:ext uri="{FF2B5EF4-FFF2-40B4-BE49-F238E27FC236}">
                <a16:creationId xmlns:a16="http://schemas.microsoft.com/office/drawing/2014/main" id="{E90FF151-9898-CEB6-230C-B25EC0AA1528}"/>
              </a:ext>
            </a:extLst>
          </p:cNvPr>
          <p:cNvSpPr txBox="1"/>
          <p:nvPr/>
        </p:nvSpPr>
        <p:spPr>
          <a:xfrm>
            <a:off x="9528529" y="5267534"/>
            <a:ext cx="1874520" cy="918000"/>
          </a:xfrm>
          <a:prstGeom prst="rect">
            <a:avLst/>
          </a:prstGeom>
          <a:solidFill>
            <a:srgbClr val="0F563F"/>
          </a:solidFill>
        </p:spPr>
        <p:txBody>
          <a:bodyPr wrap="square" rtlCol="0" anchor="ctr">
            <a:spAutoFit/>
          </a:bodyPr>
          <a:lstStyle/>
          <a:p>
            <a:pPr algn="ctr"/>
            <a:r>
              <a:rPr lang="da-DK" dirty="0">
                <a:solidFill>
                  <a:schemeClr val="bg1"/>
                </a:solidFill>
                <a:latin typeface="Arial" panose="020B0604020202020204" pitchFamily="34" charset="0"/>
                <a:cs typeface="Arial" panose="020B0604020202020204" pitchFamily="34" charset="0"/>
              </a:rPr>
              <a:t>Operationelt</a:t>
            </a:r>
          </a:p>
        </p:txBody>
      </p:sp>
      <p:sp>
        <p:nvSpPr>
          <p:cNvPr id="17" name="Tekstfelt 16">
            <a:extLst>
              <a:ext uri="{FF2B5EF4-FFF2-40B4-BE49-F238E27FC236}">
                <a16:creationId xmlns:a16="http://schemas.microsoft.com/office/drawing/2014/main" id="{CE09C8F3-DE0C-7FA7-5F1D-1AC2CAC00005}"/>
              </a:ext>
            </a:extLst>
          </p:cNvPr>
          <p:cNvSpPr txBox="1"/>
          <p:nvPr/>
        </p:nvSpPr>
        <p:spPr>
          <a:xfrm>
            <a:off x="1139952" y="2507486"/>
            <a:ext cx="1874520" cy="918000"/>
          </a:xfrm>
          <a:prstGeom prst="rect">
            <a:avLst/>
          </a:prstGeom>
          <a:solidFill>
            <a:srgbClr val="DCF2FA"/>
          </a:solidFill>
        </p:spPr>
        <p:txBody>
          <a:bodyPr wrap="square" rtlCol="0" anchor="ctr">
            <a:spAutoFit/>
          </a:bodyPr>
          <a:lstStyle/>
          <a:p>
            <a:r>
              <a:rPr lang="da-DK" dirty="0">
                <a:latin typeface="Arial" panose="020B0604020202020204" pitchFamily="34" charset="0"/>
                <a:cs typeface="Arial" panose="020B0604020202020204" pitchFamily="34" charset="0"/>
              </a:rPr>
              <a:t>Bestyrelse / direktion</a:t>
            </a:r>
          </a:p>
        </p:txBody>
      </p:sp>
      <p:sp>
        <p:nvSpPr>
          <p:cNvPr id="18" name="Tekstfelt 17">
            <a:extLst>
              <a:ext uri="{FF2B5EF4-FFF2-40B4-BE49-F238E27FC236}">
                <a16:creationId xmlns:a16="http://schemas.microsoft.com/office/drawing/2014/main" id="{2F01F6E3-3D88-38A8-FA7F-5EF8A33557C3}"/>
              </a:ext>
            </a:extLst>
          </p:cNvPr>
          <p:cNvSpPr txBox="1"/>
          <p:nvPr/>
        </p:nvSpPr>
        <p:spPr>
          <a:xfrm>
            <a:off x="6636187" y="2505771"/>
            <a:ext cx="2067323" cy="919401"/>
          </a:xfrm>
          <a:prstGeom prst="flowChartAlternateProcess">
            <a:avLst/>
          </a:prstGeom>
          <a:solidFill>
            <a:srgbClr val="87B0C9"/>
          </a:solidFill>
        </p:spPr>
        <p:txBody>
          <a:bodyPr wrap="square" rtlCol="0">
            <a:spAutoFit/>
          </a:bodyPr>
          <a:lstStyle/>
          <a:p>
            <a:r>
              <a:rPr lang="da-DK" sz="1200" dirty="0">
                <a:solidFill>
                  <a:schemeClr val="tx2">
                    <a:lumMod val="10000"/>
                    <a:lumOff val="90000"/>
                  </a:schemeClr>
                </a:solidFill>
                <a:latin typeface="Arial" panose="020B0604020202020204" pitchFamily="34" charset="0"/>
                <a:cs typeface="Arial" panose="020B0604020202020204" pitchFamily="34" charset="0"/>
              </a:rPr>
              <a:t>Organisation, salg, udvikling, produktion og markedsføring tilpasses den valgte strategi. </a:t>
            </a:r>
          </a:p>
        </p:txBody>
      </p:sp>
      <p:sp>
        <p:nvSpPr>
          <p:cNvPr id="19" name="Tekstfelt 18">
            <a:extLst>
              <a:ext uri="{FF2B5EF4-FFF2-40B4-BE49-F238E27FC236}">
                <a16:creationId xmlns:a16="http://schemas.microsoft.com/office/drawing/2014/main" id="{B007090F-15E0-0066-ED92-546C429D32A9}"/>
              </a:ext>
            </a:extLst>
          </p:cNvPr>
          <p:cNvSpPr txBox="1"/>
          <p:nvPr/>
        </p:nvSpPr>
        <p:spPr>
          <a:xfrm>
            <a:off x="1139952" y="3886650"/>
            <a:ext cx="1874520" cy="918000"/>
          </a:xfrm>
          <a:prstGeom prst="rect">
            <a:avLst/>
          </a:prstGeom>
          <a:solidFill>
            <a:srgbClr val="DFD2C5"/>
          </a:solidFill>
        </p:spPr>
        <p:txBody>
          <a:bodyPr wrap="square" rtlCol="0" anchor="ctr">
            <a:spAutoFit/>
          </a:bodyPr>
          <a:lstStyle/>
          <a:p>
            <a:r>
              <a:rPr lang="da-DK" dirty="0">
                <a:latin typeface="Arial" panose="020B0604020202020204" pitchFamily="34" charset="0"/>
                <a:cs typeface="Arial" panose="020B0604020202020204" pitchFamily="34" charset="0"/>
              </a:rPr>
              <a:t>Ledergruppe / direktion</a:t>
            </a:r>
          </a:p>
        </p:txBody>
      </p:sp>
      <p:sp>
        <p:nvSpPr>
          <p:cNvPr id="20" name="Tekstfelt 19">
            <a:extLst>
              <a:ext uri="{FF2B5EF4-FFF2-40B4-BE49-F238E27FC236}">
                <a16:creationId xmlns:a16="http://schemas.microsoft.com/office/drawing/2014/main" id="{167433B9-E779-0ACB-3389-8F723B1161FF}"/>
              </a:ext>
            </a:extLst>
          </p:cNvPr>
          <p:cNvSpPr txBox="1"/>
          <p:nvPr/>
        </p:nvSpPr>
        <p:spPr>
          <a:xfrm>
            <a:off x="1139952" y="5267534"/>
            <a:ext cx="1874520" cy="918000"/>
          </a:xfrm>
          <a:prstGeom prst="rect">
            <a:avLst/>
          </a:prstGeom>
          <a:solidFill>
            <a:srgbClr val="D7EBCF"/>
          </a:solidFill>
        </p:spPr>
        <p:txBody>
          <a:bodyPr wrap="square" rtlCol="0" anchor="ctr">
            <a:spAutoFit/>
          </a:bodyPr>
          <a:lstStyle/>
          <a:p>
            <a:r>
              <a:rPr lang="da-DK" dirty="0">
                <a:latin typeface="Arial" panose="020B0604020202020204" pitchFamily="34" charset="0"/>
                <a:cs typeface="Arial" panose="020B0604020202020204" pitchFamily="34" charset="0"/>
              </a:rPr>
              <a:t>Ledergruppe / medarbejdere</a:t>
            </a:r>
          </a:p>
        </p:txBody>
      </p:sp>
      <p:sp>
        <p:nvSpPr>
          <p:cNvPr id="21" name="Tekstfelt 20">
            <a:extLst>
              <a:ext uri="{FF2B5EF4-FFF2-40B4-BE49-F238E27FC236}">
                <a16:creationId xmlns:a16="http://schemas.microsoft.com/office/drawing/2014/main" id="{EE07720D-0B95-0591-87D9-91EA889BBEE6}"/>
              </a:ext>
            </a:extLst>
          </p:cNvPr>
          <p:cNvSpPr txBox="1"/>
          <p:nvPr/>
        </p:nvSpPr>
        <p:spPr>
          <a:xfrm>
            <a:off x="3791668" y="3879650"/>
            <a:ext cx="2067323" cy="919401"/>
          </a:xfrm>
          <a:prstGeom prst="flowChartAlternateProcess">
            <a:avLst/>
          </a:prstGeom>
          <a:solidFill>
            <a:srgbClr val="D0C0AB"/>
          </a:solidFill>
        </p:spPr>
        <p:txBody>
          <a:bodyPr wrap="square" rtlCol="0">
            <a:spAutoFit/>
          </a:bodyPr>
          <a:lstStyle/>
          <a:p>
            <a:r>
              <a:rPr lang="da-DK" sz="1200" b="1" dirty="0">
                <a:solidFill>
                  <a:srgbClr val="FF0000"/>
                </a:solidFill>
                <a:latin typeface="Arial" panose="020B0604020202020204" pitchFamily="34" charset="0"/>
                <a:cs typeface="Arial" panose="020B0604020202020204" pitchFamily="34" charset="0"/>
              </a:rPr>
              <a:t>Forretningsanalyse</a:t>
            </a:r>
            <a:r>
              <a:rPr lang="da-DK" sz="1200" dirty="0">
                <a:solidFill>
                  <a:srgbClr val="FF0000"/>
                </a:solidFill>
                <a:latin typeface="Arial" panose="020B0604020202020204" pitchFamily="34" charset="0"/>
                <a:cs typeface="Arial" panose="020B0604020202020204" pitchFamily="34" charset="0"/>
              </a:rPr>
              <a:t> på den valgte strategi.</a:t>
            </a:r>
          </a:p>
          <a:p>
            <a:r>
              <a:rPr lang="da-DK" sz="1200" dirty="0">
                <a:solidFill>
                  <a:srgbClr val="FF0000"/>
                </a:solidFill>
                <a:latin typeface="Arial" panose="020B0604020202020204" pitchFamily="34" charset="0"/>
                <a:cs typeface="Arial" panose="020B0604020202020204" pitchFamily="34" charset="0"/>
              </a:rPr>
              <a:t>Fokus, Observation eller Konsolidering.</a:t>
            </a:r>
          </a:p>
        </p:txBody>
      </p:sp>
      <p:sp>
        <p:nvSpPr>
          <p:cNvPr id="22" name="Tekstfelt 21">
            <a:extLst>
              <a:ext uri="{FF2B5EF4-FFF2-40B4-BE49-F238E27FC236}">
                <a16:creationId xmlns:a16="http://schemas.microsoft.com/office/drawing/2014/main" id="{BC6F63B1-64ED-A770-1343-D0CE364262A5}"/>
              </a:ext>
            </a:extLst>
          </p:cNvPr>
          <p:cNvSpPr txBox="1"/>
          <p:nvPr/>
        </p:nvSpPr>
        <p:spPr>
          <a:xfrm>
            <a:off x="3791668" y="5267534"/>
            <a:ext cx="2067323" cy="919401"/>
          </a:xfrm>
          <a:prstGeom prst="flowChartAlternateProcess">
            <a:avLst/>
          </a:prstGeom>
          <a:solidFill>
            <a:srgbClr val="9CC49C"/>
          </a:solidFill>
        </p:spPr>
        <p:txBody>
          <a:bodyPr wrap="square" rtlCol="0">
            <a:spAutoFit/>
          </a:bodyPr>
          <a:lstStyle/>
          <a:p>
            <a:r>
              <a:rPr lang="da-DK" sz="1200" b="1" dirty="0" err="1">
                <a:solidFill>
                  <a:srgbClr val="FF0000"/>
                </a:solidFill>
                <a:latin typeface="Arial" panose="020B0604020202020204" pitchFamily="34" charset="0"/>
                <a:cs typeface="Arial" panose="020B0604020202020204" pitchFamily="34" charset="0"/>
              </a:rPr>
              <a:t>VærdiLoop</a:t>
            </a:r>
            <a:r>
              <a:rPr lang="da-DK" sz="1200" dirty="0">
                <a:solidFill>
                  <a:srgbClr val="FF0000"/>
                </a:solidFill>
                <a:latin typeface="Arial" panose="020B0604020202020204" pitchFamily="34" charset="0"/>
                <a:cs typeface="Arial" panose="020B0604020202020204" pitchFamily="34" charset="0"/>
              </a:rPr>
              <a:t> på</a:t>
            </a:r>
          </a:p>
          <a:p>
            <a:r>
              <a:rPr lang="da-DK" sz="1200" dirty="0">
                <a:solidFill>
                  <a:srgbClr val="FF0000"/>
                </a:solidFill>
                <a:latin typeface="Arial" panose="020B0604020202020204" pitchFamily="34" charset="0"/>
                <a:cs typeface="Arial" panose="020B0604020202020204" pitchFamily="34" charset="0"/>
              </a:rPr>
              <a:t>• direkte kunder</a:t>
            </a:r>
          </a:p>
          <a:p>
            <a:r>
              <a:rPr lang="da-DK" sz="1200" dirty="0">
                <a:solidFill>
                  <a:srgbClr val="FF0000"/>
                </a:solidFill>
                <a:latin typeface="Arial" panose="020B0604020202020204" pitchFamily="34" charset="0"/>
                <a:cs typeface="Arial" panose="020B0604020202020204" pitchFamily="34" charset="0"/>
              </a:rPr>
              <a:t>• slutkunder</a:t>
            </a:r>
          </a:p>
          <a:p>
            <a:endParaRPr lang="da-DK" sz="1200" dirty="0">
              <a:latin typeface="Arial" panose="020B0604020202020204" pitchFamily="34" charset="0"/>
              <a:cs typeface="Arial" panose="020B0604020202020204" pitchFamily="34" charset="0"/>
            </a:endParaRPr>
          </a:p>
        </p:txBody>
      </p:sp>
      <p:sp>
        <p:nvSpPr>
          <p:cNvPr id="25" name="Tekstfelt 24">
            <a:extLst>
              <a:ext uri="{FF2B5EF4-FFF2-40B4-BE49-F238E27FC236}">
                <a16:creationId xmlns:a16="http://schemas.microsoft.com/office/drawing/2014/main" id="{2EB516DB-4232-2672-AB47-E61D7AE0FD12}"/>
              </a:ext>
            </a:extLst>
          </p:cNvPr>
          <p:cNvSpPr txBox="1"/>
          <p:nvPr/>
        </p:nvSpPr>
        <p:spPr>
          <a:xfrm>
            <a:off x="6636187" y="3885249"/>
            <a:ext cx="2067323" cy="919401"/>
          </a:xfrm>
          <a:prstGeom prst="flowChartAlternateProcess">
            <a:avLst/>
          </a:prstGeom>
          <a:solidFill>
            <a:srgbClr val="AB7557"/>
          </a:solidFill>
        </p:spPr>
        <p:txBody>
          <a:bodyPr wrap="square" rtlCol="0">
            <a:spAutoFit/>
          </a:bodyPr>
          <a:lstStyle/>
          <a:p>
            <a:r>
              <a:rPr lang="da-DK" sz="1200" dirty="0">
                <a:latin typeface="Arial" panose="020B0604020202020204" pitchFamily="34" charset="0"/>
                <a:cs typeface="Arial" panose="020B0604020202020204" pitchFamily="34" charset="0"/>
              </a:rPr>
              <a:t>Effektiviseringsstrategi</a:t>
            </a:r>
          </a:p>
          <a:p>
            <a:r>
              <a:rPr lang="da-DK" sz="1200" dirty="0">
                <a:latin typeface="Arial" panose="020B0604020202020204" pitchFamily="34" charset="0"/>
                <a:cs typeface="Arial" panose="020B0604020202020204" pitchFamily="34" charset="0"/>
              </a:rPr>
              <a:t>Fornyelsesstrategi</a:t>
            </a:r>
          </a:p>
          <a:p>
            <a:r>
              <a:rPr lang="da-DK" sz="1200" dirty="0">
                <a:latin typeface="Arial" panose="020B0604020202020204" pitchFamily="34" charset="0"/>
                <a:cs typeface="Arial" panose="020B0604020202020204" pitchFamily="34" charset="0"/>
              </a:rPr>
              <a:t>eller</a:t>
            </a:r>
          </a:p>
          <a:p>
            <a:r>
              <a:rPr lang="da-DK" sz="1200" dirty="0">
                <a:latin typeface="Arial" panose="020B0604020202020204" pitchFamily="34" charset="0"/>
                <a:cs typeface="Arial" panose="020B0604020202020204" pitchFamily="34" charset="0"/>
              </a:rPr>
              <a:t>Vækststrategi</a:t>
            </a:r>
          </a:p>
        </p:txBody>
      </p:sp>
      <p:sp>
        <p:nvSpPr>
          <p:cNvPr id="26" name="Tekstfelt 25">
            <a:extLst>
              <a:ext uri="{FF2B5EF4-FFF2-40B4-BE49-F238E27FC236}">
                <a16:creationId xmlns:a16="http://schemas.microsoft.com/office/drawing/2014/main" id="{DD194E7F-6679-71E4-0A99-7870DD38803D}"/>
              </a:ext>
            </a:extLst>
          </p:cNvPr>
          <p:cNvSpPr txBox="1"/>
          <p:nvPr/>
        </p:nvSpPr>
        <p:spPr>
          <a:xfrm>
            <a:off x="6636187" y="5269106"/>
            <a:ext cx="2067323" cy="919401"/>
          </a:xfrm>
          <a:prstGeom prst="flowChartAlternateProcess">
            <a:avLst/>
          </a:prstGeom>
          <a:solidFill>
            <a:srgbClr val="9EC3AC"/>
          </a:solidFill>
        </p:spPr>
        <p:txBody>
          <a:bodyPr wrap="square" rtlCol="0">
            <a:spAutoFit/>
          </a:bodyPr>
          <a:lstStyle/>
          <a:p>
            <a:r>
              <a:rPr lang="da-DK" sz="1200" dirty="0">
                <a:latin typeface="Arial" panose="020B0604020202020204" pitchFamily="34" charset="0"/>
                <a:cs typeface="Arial" panose="020B0604020202020204" pitchFamily="34" charset="0"/>
              </a:rPr>
              <a:t>Organisation, salg, udvikling, produktion og markedsføring tilpasses.</a:t>
            </a:r>
          </a:p>
          <a:p>
            <a:r>
              <a:rPr lang="da-DK" sz="1200" dirty="0">
                <a:latin typeface="Arial" panose="020B0604020202020204" pitchFamily="34" charset="0"/>
                <a:cs typeface="Arial" panose="020B0604020202020204" pitchFamily="34" charset="0"/>
              </a:rPr>
              <a:t> </a:t>
            </a:r>
          </a:p>
        </p:txBody>
      </p:sp>
      <p:sp>
        <p:nvSpPr>
          <p:cNvPr id="28" name="Tekstfelt 27">
            <a:extLst>
              <a:ext uri="{FF2B5EF4-FFF2-40B4-BE49-F238E27FC236}">
                <a16:creationId xmlns:a16="http://schemas.microsoft.com/office/drawing/2014/main" id="{DF3E1FD2-7575-C55E-F462-D105DB63D4A6}"/>
              </a:ext>
            </a:extLst>
          </p:cNvPr>
          <p:cNvSpPr txBox="1"/>
          <p:nvPr/>
        </p:nvSpPr>
        <p:spPr>
          <a:xfrm>
            <a:off x="1139951" y="1873800"/>
            <a:ext cx="1874522" cy="369332"/>
          </a:xfrm>
          <a:prstGeom prst="rect">
            <a:avLst/>
          </a:prstGeom>
          <a:solidFill>
            <a:srgbClr val="DCF2FA"/>
          </a:solidFill>
        </p:spPr>
        <p:txBody>
          <a:bodyPr wrap="square" rtlCol="0">
            <a:spAutoFit/>
          </a:bodyPr>
          <a:lstStyle/>
          <a:p>
            <a:pPr algn="ctr"/>
            <a:r>
              <a:rPr lang="da-DK" b="1" dirty="0">
                <a:latin typeface="Arial" panose="020B0604020202020204" pitchFamily="34" charset="0"/>
                <a:cs typeface="Arial" panose="020B0604020202020204" pitchFamily="34" charset="0"/>
              </a:rPr>
              <a:t>Ansvarlig</a:t>
            </a:r>
            <a:endParaRPr lang="da-DK" dirty="0"/>
          </a:p>
        </p:txBody>
      </p:sp>
      <p:sp>
        <p:nvSpPr>
          <p:cNvPr id="29" name="Tekstfelt 28">
            <a:extLst>
              <a:ext uri="{FF2B5EF4-FFF2-40B4-BE49-F238E27FC236}">
                <a16:creationId xmlns:a16="http://schemas.microsoft.com/office/drawing/2014/main" id="{139413FC-750C-34EA-0A64-015C0284AC71}"/>
              </a:ext>
            </a:extLst>
          </p:cNvPr>
          <p:cNvSpPr txBox="1"/>
          <p:nvPr/>
        </p:nvSpPr>
        <p:spPr>
          <a:xfrm>
            <a:off x="3791668" y="1873800"/>
            <a:ext cx="2067323" cy="369332"/>
          </a:xfrm>
          <a:prstGeom prst="rect">
            <a:avLst/>
          </a:prstGeom>
          <a:solidFill>
            <a:srgbClr val="ABD1E4"/>
          </a:solidFill>
        </p:spPr>
        <p:txBody>
          <a:bodyPr wrap="square" rtlCol="0">
            <a:spAutoFit/>
          </a:bodyPr>
          <a:lstStyle/>
          <a:p>
            <a:pPr algn="ctr"/>
            <a:r>
              <a:rPr lang="da-DK" b="1" dirty="0">
                <a:latin typeface="Arial" panose="020B0604020202020204" pitchFamily="34" charset="0"/>
                <a:cs typeface="Arial" panose="020B0604020202020204" pitchFamily="34" charset="0"/>
              </a:rPr>
              <a:t>Analyse</a:t>
            </a:r>
            <a:endParaRPr lang="da-DK" dirty="0"/>
          </a:p>
        </p:txBody>
      </p:sp>
      <p:sp>
        <p:nvSpPr>
          <p:cNvPr id="30" name="Tekstfelt 29">
            <a:extLst>
              <a:ext uri="{FF2B5EF4-FFF2-40B4-BE49-F238E27FC236}">
                <a16:creationId xmlns:a16="http://schemas.microsoft.com/office/drawing/2014/main" id="{454E7468-B228-32D9-49EC-6B85E155F2BA}"/>
              </a:ext>
            </a:extLst>
          </p:cNvPr>
          <p:cNvSpPr txBox="1"/>
          <p:nvPr/>
        </p:nvSpPr>
        <p:spPr>
          <a:xfrm>
            <a:off x="6636187" y="1877145"/>
            <a:ext cx="2067322" cy="369332"/>
          </a:xfrm>
          <a:prstGeom prst="rect">
            <a:avLst/>
          </a:prstGeom>
          <a:solidFill>
            <a:srgbClr val="87B0C9"/>
          </a:solidFill>
        </p:spPr>
        <p:txBody>
          <a:bodyPr wrap="square" rtlCol="0">
            <a:spAutoFit/>
          </a:bodyPr>
          <a:lstStyle/>
          <a:p>
            <a:pPr algn="ctr"/>
            <a:r>
              <a:rPr lang="da-DK" b="1" dirty="0">
                <a:latin typeface="Arial" panose="020B0604020202020204" pitchFamily="34" charset="0"/>
                <a:cs typeface="Arial" panose="020B0604020202020204" pitchFamily="34" charset="0"/>
              </a:rPr>
              <a:t>Plan</a:t>
            </a:r>
            <a:endParaRPr lang="da-DK" dirty="0"/>
          </a:p>
        </p:txBody>
      </p:sp>
      <p:sp>
        <p:nvSpPr>
          <p:cNvPr id="31" name="Tekstfelt 30">
            <a:extLst>
              <a:ext uri="{FF2B5EF4-FFF2-40B4-BE49-F238E27FC236}">
                <a16:creationId xmlns:a16="http://schemas.microsoft.com/office/drawing/2014/main" id="{C4AC9335-58DD-E6AE-7DBA-36B0A9785F68}"/>
              </a:ext>
            </a:extLst>
          </p:cNvPr>
          <p:cNvSpPr txBox="1"/>
          <p:nvPr/>
        </p:nvSpPr>
        <p:spPr>
          <a:xfrm>
            <a:off x="9491471" y="1873800"/>
            <a:ext cx="1874522" cy="369332"/>
          </a:xfrm>
          <a:prstGeom prst="rect">
            <a:avLst/>
          </a:prstGeom>
          <a:solidFill>
            <a:srgbClr val="003D4F"/>
          </a:solidFill>
        </p:spPr>
        <p:txBody>
          <a:bodyPr wrap="square" rtlCol="0">
            <a:spAutoFit/>
          </a:bodyPr>
          <a:lstStyle/>
          <a:p>
            <a:pPr algn="ctr"/>
            <a:r>
              <a:rPr lang="da-DK" b="1" dirty="0">
                <a:solidFill>
                  <a:schemeClr val="bg1"/>
                </a:solidFill>
                <a:latin typeface="Arial" panose="020B0604020202020204" pitchFamily="34" charset="0"/>
                <a:cs typeface="Arial" panose="020B0604020202020204" pitchFamily="34" charset="0"/>
              </a:rPr>
              <a:t>Niveau</a:t>
            </a:r>
            <a:endParaRPr lang="da-DK" dirty="0">
              <a:solidFill>
                <a:schemeClr val="bg1"/>
              </a:solidFill>
            </a:endParaRPr>
          </a:p>
        </p:txBody>
      </p:sp>
      <p:pic>
        <p:nvPicPr>
          <p:cNvPr id="3" name="Billede 2">
            <a:extLst>
              <a:ext uri="{FF2B5EF4-FFF2-40B4-BE49-F238E27FC236}">
                <a16:creationId xmlns:a16="http://schemas.microsoft.com/office/drawing/2014/main" id="{E0E5F192-B0C9-91B3-1E2E-BAF98B79CC1E}"/>
              </a:ext>
            </a:extLst>
          </p:cNvPr>
          <p:cNvPicPr>
            <a:picLocks noChangeAspect="1"/>
          </p:cNvPicPr>
          <p:nvPr/>
        </p:nvPicPr>
        <p:blipFill>
          <a:blip r:embed="rId2"/>
          <a:stretch>
            <a:fillRect/>
          </a:stretch>
        </p:blipFill>
        <p:spPr>
          <a:xfrm>
            <a:off x="9896730" y="3496051"/>
            <a:ext cx="1469263" cy="335309"/>
          </a:xfrm>
          <a:prstGeom prst="rect">
            <a:avLst/>
          </a:prstGeom>
        </p:spPr>
      </p:pic>
      <p:pic>
        <p:nvPicPr>
          <p:cNvPr id="5" name="Billede 4">
            <a:extLst>
              <a:ext uri="{FF2B5EF4-FFF2-40B4-BE49-F238E27FC236}">
                <a16:creationId xmlns:a16="http://schemas.microsoft.com/office/drawing/2014/main" id="{EB5B8E32-0419-F462-15E8-5FCC8FEB28FA}"/>
              </a:ext>
            </a:extLst>
          </p:cNvPr>
          <p:cNvPicPr>
            <a:picLocks noChangeAspect="1"/>
          </p:cNvPicPr>
          <p:nvPr/>
        </p:nvPicPr>
        <p:blipFill>
          <a:blip r:embed="rId2"/>
          <a:stretch>
            <a:fillRect/>
          </a:stretch>
        </p:blipFill>
        <p:spPr>
          <a:xfrm>
            <a:off x="9885962" y="4861346"/>
            <a:ext cx="1469263" cy="335309"/>
          </a:xfrm>
          <a:prstGeom prst="rect">
            <a:avLst/>
          </a:prstGeom>
        </p:spPr>
      </p:pic>
      <p:sp>
        <p:nvSpPr>
          <p:cNvPr id="11" name="Titel 10">
            <a:extLst>
              <a:ext uri="{FF2B5EF4-FFF2-40B4-BE49-F238E27FC236}">
                <a16:creationId xmlns:a16="http://schemas.microsoft.com/office/drawing/2014/main" id="{2861EED7-0D2A-0121-E9EE-3EE729047566}"/>
              </a:ext>
            </a:extLst>
          </p:cNvPr>
          <p:cNvSpPr>
            <a:spLocks noGrp="1"/>
          </p:cNvSpPr>
          <p:nvPr>
            <p:ph type="title"/>
          </p:nvPr>
        </p:nvSpPr>
        <p:spPr/>
        <p:txBody>
          <a:bodyPr/>
          <a:lstStyle/>
          <a:p>
            <a:r>
              <a:rPr lang="da-DK" dirty="0">
                <a:solidFill>
                  <a:srgbClr val="404040"/>
                </a:solidFill>
                <a:ea typeface="Arial" panose="020B0604020202020204" pitchFamily="34" charset="0"/>
              </a:rPr>
              <a:t>Strategisk &gt; </a:t>
            </a:r>
            <a:r>
              <a:rPr lang="da-DK" dirty="0">
                <a:solidFill>
                  <a:srgbClr val="597C91"/>
                </a:solidFill>
                <a:ea typeface="Arial" panose="020B0604020202020204" pitchFamily="34" charset="0"/>
              </a:rPr>
              <a:t>taktisk</a:t>
            </a:r>
            <a:r>
              <a:rPr lang="da-DK" dirty="0">
                <a:solidFill>
                  <a:srgbClr val="688DA3"/>
                </a:solidFill>
                <a:ea typeface="Arial" panose="020B0604020202020204" pitchFamily="34" charset="0"/>
              </a:rPr>
              <a:t> </a:t>
            </a:r>
            <a:r>
              <a:rPr lang="da-DK" dirty="0">
                <a:solidFill>
                  <a:srgbClr val="597C91"/>
                </a:solidFill>
                <a:ea typeface="Arial" panose="020B0604020202020204" pitchFamily="34" charset="0"/>
              </a:rPr>
              <a:t>&gt;</a:t>
            </a:r>
            <a:r>
              <a:rPr lang="da-DK" dirty="0">
                <a:solidFill>
                  <a:srgbClr val="688DA3"/>
                </a:solidFill>
                <a:ea typeface="Arial" panose="020B0604020202020204" pitchFamily="34" charset="0"/>
              </a:rPr>
              <a:t> operationelt</a:t>
            </a:r>
            <a:endParaRPr lang="da-DK" dirty="0"/>
          </a:p>
        </p:txBody>
      </p:sp>
      <p:sp>
        <p:nvSpPr>
          <p:cNvPr id="12" name="Afrundet rektangel 11">
            <a:extLst>
              <a:ext uri="{FF2B5EF4-FFF2-40B4-BE49-F238E27FC236}">
                <a16:creationId xmlns:a16="http://schemas.microsoft.com/office/drawing/2014/main" id="{17CEC02B-D597-30A3-5466-A3239B3F5444}"/>
              </a:ext>
            </a:extLst>
          </p:cNvPr>
          <p:cNvSpPr/>
          <p:nvPr/>
        </p:nvSpPr>
        <p:spPr>
          <a:xfrm>
            <a:off x="237066" y="7061200"/>
            <a:ext cx="821266" cy="821266"/>
          </a:xfrm>
          <a:prstGeom prst="roundRect">
            <a:avLst/>
          </a:prstGeom>
          <a:solidFill>
            <a:srgbClr val="DCF2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 name="Afrundet rektangel 31">
            <a:extLst>
              <a:ext uri="{FF2B5EF4-FFF2-40B4-BE49-F238E27FC236}">
                <a16:creationId xmlns:a16="http://schemas.microsoft.com/office/drawing/2014/main" id="{D6E0A0D2-E759-032A-A8AF-5D5E2B42387A}"/>
              </a:ext>
            </a:extLst>
          </p:cNvPr>
          <p:cNvSpPr/>
          <p:nvPr/>
        </p:nvSpPr>
        <p:spPr>
          <a:xfrm>
            <a:off x="1139951" y="7061200"/>
            <a:ext cx="821266" cy="821266"/>
          </a:xfrm>
          <a:prstGeom prst="roundRect">
            <a:avLst/>
          </a:prstGeom>
          <a:solidFill>
            <a:srgbClr val="ABD1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3" name="Afrundet rektangel 32">
            <a:extLst>
              <a:ext uri="{FF2B5EF4-FFF2-40B4-BE49-F238E27FC236}">
                <a16:creationId xmlns:a16="http://schemas.microsoft.com/office/drawing/2014/main" id="{E7D63371-D908-B65A-1AFF-C3AEBE8A58AB}"/>
              </a:ext>
            </a:extLst>
          </p:cNvPr>
          <p:cNvSpPr/>
          <p:nvPr/>
        </p:nvSpPr>
        <p:spPr>
          <a:xfrm>
            <a:off x="2113618" y="7061200"/>
            <a:ext cx="821266" cy="821266"/>
          </a:xfrm>
          <a:prstGeom prst="roundRect">
            <a:avLst/>
          </a:prstGeom>
          <a:solidFill>
            <a:srgbClr val="87B0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4" name="Afrundet rektangel 33">
            <a:extLst>
              <a:ext uri="{FF2B5EF4-FFF2-40B4-BE49-F238E27FC236}">
                <a16:creationId xmlns:a16="http://schemas.microsoft.com/office/drawing/2014/main" id="{173DFE3A-350F-6DD8-82CA-E318AB012E0B}"/>
              </a:ext>
            </a:extLst>
          </p:cNvPr>
          <p:cNvSpPr/>
          <p:nvPr/>
        </p:nvSpPr>
        <p:spPr>
          <a:xfrm>
            <a:off x="3087285" y="7061200"/>
            <a:ext cx="821266" cy="821266"/>
          </a:xfrm>
          <a:prstGeom prst="roundRect">
            <a:avLst/>
          </a:prstGeom>
          <a:solidFill>
            <a:srgbClr val="003D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 name="Afrundet rektangel 34">
            <a:extLst>
              <a:ext uri="{FF2B5EF4-FFF2-40B4-BE49-F238E27FC236}">
                <a16:creationId xmlns:a16="http://schemas.microsoft.com/office/drawing/2014/main" id="{72F4948E-3AB4-E5E7-9053-6C0FEA6F2B6A}"/>
              </a:ext>
            </a:extLst>
          </p:cNvPr>
          <p:cNvSpPr/>
          <p:nvPr/>
        </p:nvSpPr>
        <p:spPr>
          <a:xfrm>
            <a:off x="4224866" y="7061200"/>
            <a:ext cx="821266" cy="821266"/>
          </a:xfrm>
          <a:prstGeom prst="roundRect">
            <a:avLst/>
          </a:prstGeom>
          <a:solidFill>
            <a:srgbClr val="D6EB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 name="Afrundet rektangel 35">
            <a:extLst>
              <a:ext uri="{FF2B5EF4-FFF2-40B4-BE49-F238E27FC236}">
                <a16:creationId xmlns:a16="http://schemas.microsoft.com/office/drawing/2014/main" id="{E62C3C9B-4EA5-6D0C-CC3D-C6991097D666}"/>
              </a:ext>
            </a:extLst>
          </p:cNvPr>
          <p:cNvSpPr/>
          <p:nvPr/>
        </p:nvSpPr>
        <p:spPr>
          <a:xfrm>
            <a:off x="5127751" y="7061200"/>
            <a:ext cx="821266" cy="821266"/>
          </a:xfrm>
          <a:prstGeom prst="roundRect">
            <a:avLst/>
          </a:prstGeom>
          <a:solidFill>
            <a:srgbClr val="9CC4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 name="Afrundet rektangel 36">
            <a:extLst>
              <a:ext uri="{FF2B5EF4-FFF2-40B4-BE49-F238E27FC236}">
                <a16:creationId xmlns:a16="http://schemas.microsoft.com/office/drawing/2014/main" id="{CFC8B488-795A-40EB-95BD-D7DA69869A1A}"/>
              </a:ext>
            </a:extLst>
          </p:cNvPr>
          <p:cNvSpPr/>
          <p:nvPr/>
        </p:nvSpPr>
        <p:spPr>
          <a:xfrm>
            <a:off x="6101418" y="7061200"/>
            <a:ext cx="821266" cy="821266"/>
          </a:xfrm>
          <a:prstGeom prst="roundRect">
            <a:avLst/>
          </a:prstGeom>
          <a:solidFill>
            <a:srgbClr val="9EC3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 name="Afrundet rektangel 37">
            <a:extLst>
              <a:ext uri="{FF2B5EF4-FFF2-40B4-BE49-F238E27FC236}">
                <a16:creationId xmlns:a16="http://schemas.microsoft.com/office/drawing/2014/main" id="{FE409714-442B-80D3-10E4-70662A9EFEB2}"/>
              </a:ext>
            </a:extLst>
          </p:cNvPr>
          <p:cNvSpPr/>
          <p:nvPr/>
        </p:nvSpPr>
        <p:spPr>
          <a:xfrm>
            <a:off x="7075085" y="7061200"/>
            <a:ext cx="821266" cy="821266"/>
          </a:xfrm>
          <a:prstGeom prst="roundRect">
            <a:avLst/>
          </a:prstGeom>
          <a:solidFill>
            <a:srgbClr val="0F57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 name="Afrundet rektangel 38">
            <a:extLst>
              <a:ext uri="{FF2B5EF4-FFF2-40B4-BE49-F238E27FC236}">
                <a16:creationId xmlns:a16="http://schemas.microsoft.com/office/drawing/2014/main" id="{6DB3D34E-0065-108D-C036-B68BBDB70E25}"/>
              </a:ext>
            </a:extLst>
          </p:cNvPr>
          <p:cNvSpPr/>
          <p:nvPr/>
        </p:nvSpPr>
        <p:spPr>
          <a:xfrm>
            <a:off x="8305799" y="7061200"/>
            <a:ext cx="821266" cy="821266"/>
          </a:xfrm>
          <a:prstGeom prst="roundRect">
            <a:avLst/>
          </a:prstGeom>
          <a:solidFill>
            <a:srgbClr val="DFD2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0" name="Afrundet rektangel 39">
            <a:extLst>
              <a:ext uri="{FF2B5EF4-FFF2-40B4-BE49-F238E27FC236}">
                <a16:creationId xmlns:a16="http://schemas.microsoft.com/office/drawing/2014/main" id="{1AFA5468-29CA-FC92-2967-AF96D563D842}"/>
              </a:ext>
            </a:extLst>
          </p:cNvPr>
          <p:cNvSpPr/>
          <p:nvPr/>
        </p:nvSpPr>
        <p:spPr>
          <a:xfrm>
            <a:off x="9208684" y="7061200"/>
            <a:ext cx="821266" cy="821266"/>
          </a:xfrm>
          <a:prstGeom prst="roundRect">
            <a:avLst/>
          </a:prstGeom>
          <a:solidFill>
            <a:srgbClr val="D0C0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1" name="Afrundet rektangel 40">
            <a:extLst>
              <a:ext uri="{FF2B5EF4-FFF2-40B4-BE49-F238E27FC236}">
                <a16:creationId xmlns:a16="http://schemas.microsoft.com/office/drawing/2014/main" id="{6D295181-5BAE-5028-0CE4-57DA943AA7FE}"/>
              </a:ext>
            </a:extLst>
          </p:cNvPr>
          <p:cNvSpPr/>
          <p:nvPr/>
        </p:nvSpPr>
        <p:spPr>
          <a:xfrm>
            <a:off x="10182351" y="7061200"/>
            <a:ext cx="821266" cy="821266"/>
          </a:xfrm>
          <a:prstGeom prst="roundRect">
            <a:avLst/>
          </a:prstGeom>
          <a:solidFill>
            <a:srgbClr val="AB75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2" name="Afrundet rektangel 41">
            <a:extLst>
              <a:ext uri="{FF2B5EF4-FFF2-40B4-BE49-F238E27FC236}">
                <a16:creationId xmlns:a16="http://schemas.microsoft.com/office/drawing/2014/main" id="{39C12183-108C-44C7-F4EB-BED4B950DA4D}"/>
              </a:ext>
            </a:extLst>
          </p:cNvPr>
          <p:cNvSpPr/>
          <p:nvPr/>
        </p:nvSpPr>
        <p:spPr>
          <a:xfrm>
            <a:off x="11156018" y="7061200"/>
            <a:ext cx="821266" cy="821266"/>
          </a:xfrm>
          <a:prstGeom prst="roundRect">
            <a:avLst/>
          </a:prstGeom>
          <a:solidFill>
            <a:srgbClr val="6636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4" name="Rutediagram: Flet 12">
            <a:extLst>
              <a:ext uri="{FF2B5EF4-FFF2-40B4-BE49-F238E27FC236}">
                <a16:creationId xmlns:a16="http://schemas.microsoft.com/office/drawing/2014/main" id="{0D74CDC6-F6E2-0344-8A57-1D00EE257A65}"/>
              </a:ext>
            </a:extLst>
          </p:cNvPr>
          <p:cNvSpPr/>
          <p:nvPr/>
        </p:nvSpPr>
        <p:spPr>
          <a:xfrm>
            <a:off x="3839701" y="3499372"/>
            <a:ext cx="402336" cy="201168"/>
          </a:xfrm>
          <a:prstGeom prst="flowChartMerge">
            <a:avLst/>
          </a:prstGeom>
          <a:solidFill>
            <a:srgbClr val="ABD1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5" name="Ligebenet trekant 34">
            <a:extLst>
              <a:ext uri="{FF2B5EF4-FFF2-40B4-BE49-F238E27FC236}">
                <a16:creationId xmlns:a16="http://schemas.microsoft.com/office/drawing/2014/main" id="{E1CCDE55-42FE-47A3-33CF-FF0207C85B31}"/>
              </a:ext>
            </a:extLst>
          </p:cNvPr>
          <p:cNvSpPr/>
          <p:nvPr/>
        </p:nvSpPr>
        <p:spPr>
          <a:xfrm>
            <a:off x="9745851" y="3510658"/>
            <a:ext cx="298735" cy="289005"/>
          </a:xfrm>
          <a:prstGeom prst="triangle">
            <a:avLst/>
          </a:prstGeom>
          <a:solidFill>
            <a:srgbClr val="6636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6" name="Rutediagram: Flet 12">
            <a:extLst>
              <a:ext uri="{FF2B5EF4-FFF2-40B4-BE49-F238E27FC236}">
                <a16:creationId xmlns:a16="http://schemas.microsoft.com/office/drawing/2014/main" id="{AD6A09F2-D575-F804-3606-7C4954CF8FD4}"/>
              </a:ext>
            </a:extLst>
          </p:cNvPr>
          <p:cNvSpPr/>
          <p:nvPr/>
        </p:nvSpPr>
        <p:spPr>
          <a:xfrm>
            <a:off x="6654003" y="3499372"/>
            <a:ext cx="402336" cy="201168"/>
          </a:xfrm>
          <a:prstGeom prst="flowChartMerge">
            <a:avLst/>
          </a:prstGeom>
          <a:solidFill>
            <a:srgbClr val="87B0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7" name="Rutediagram: Flet 12">
            <a:extLst>
              <a:ext uri="{FF2B5EF4-FFF2-40B4-BE49-F238E27FC236}">
                <a16:creationId xmlns:a16="http://schemas.microsoft.com/office/drawing/2014/main" id="{2B62D24B-A558-EC43-CF20-A8BBBF3A620E}"/>
              </a:ext>
            </a:extLst>
          </p:cNvPr>
          <p:cNvSpPr/>
          <p:nvPr/>
        </p:nvSpPr>
        <p:spPr>
          <a:xfrm>
            <a:off x="3839701" y="4870972"/>
            <a:ext cx="402336" cy="201168"/>
          </a:xfrm>
          <a:prstGeom prst="flowChartMerge">
            <a:avLst/>
          </a:prstGeom>
          <a:solidFill>
            <a:srgbClr val="D0C0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8" name="Rutediagram: Flet 12">
            <a:extLst>
              <a:ext uri="{FF2B5EF4-FFF2-40B4-BE49-F238E27FC236}">
                <a16:creationId xmlns:a16="http://schemas.microsoft.com/office/drawing/2014/main" id="{EA981A30-06B3-2693-E514-C337D708B196}"/>
              </a:ext>
            </a:extLst>
          </p:cNvPr>
          <p:cNvSpPr/>
          <p:nvPr/>
        </p:nvSpPr>
        <p:spPr>
          <a:xfrm>
            <a:off x="6654003" y="4870972"/>
            <a:ext cx="402336" cy="201168"/>
          </a:xfrm>
          <a:prstGeom prst="flowChartMerge">
            <a:avLst/>
          </a:prstGeom>
          <a:solidFill>
            <a:srgbClr val="AB75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Ligebenet trekant 34">
            <a:extLst>
              <a:ext uri="{FF2B5EF4-FFF2-40B4-BE49-F238E27FC236}">
                <a16:creationId xmlns:a16="http://schemas.microsoft.com/office/drawing/2014/main" id="{AC29E48C-3B2E-0C98-CC1A-736AFF3DEFFE}"/>
              </a:ext>
            </a:extLst>
          </p:cNvPr>
          <p:cNvSpPr/>
          <p:nvPr/>
        </p:nvSpPr>
        <p:spPr>
          <a:xfrm>
            <a:off x="9745851" y="4883492"/>
            <a:ext cx="298735" cy="289005"/>
          </a:xfrm>
          <a:prstGeom prst="triangle">
            <a:avLst/>
          </a:prstGeom>
          <a:solidFill>
            <a:srgbClr val="0F57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0750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48" grpId="0" animBg="1"/>
      <p:bldP spid="4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B6241-89A2-05F1-DC13-9AF4DBE9A221}"/>
            </a:ext>
          </a:extLst>
        </p:cNvPr>
        <p:cNvGrpSpPr/>
        <p:nvPr/>
      </p:nvGrpSpPr>
      <p:grpSpPr>
        <a:xfrm>
          <a:off x="0" y="0"/>
          <a:ext cx="0" cy="0"/>
          <a:chOff x="0" y="0"/>
          <a:chExt cx="0" cy="0"/>
        </a:xfrm>
      </p:grpSpPr>
      <p:pic>
        <p:nvPicPr>
          <p:cNvPr id="6" name="Billede 5" descr="Et billede, der indeholder cirkel&#10;&#10;AI-genereret indhold kan være ukorrekt.">
            <a:extLst>
              <a:ext uri="{FF2B5EF4-FFF2-40B4-BE49-F238E27FC236}">
                <a16:creationId xmlns:a16="http://schemas.microsoft.com/office/drawing/2014/main" id="{AF9BDAC5-5321-1BF3-D54E-F54315A1CD45}"/>
              </a:ext>
            </a:extLst>
          </p:cNvPr>
          <p:cNvPicPr>
            <a:picLocks noChangeAspect="1"/>
          </p:cNvPicPr>
          <p:nvPr/>
        </p:nvPicPr>
        <p:blipFill>
          <a:blip r:embed="rId3"/>
          <a:stretch>
            <a:fillRect/>
          </a:stretch>
        </p:blipFill>
        <p:spPr>
          <a:xfrm>
            <a:off x="1501318" y="2028144"/>
            <a:ext cx="4497883" cy="4332316"/>
          </a:xfrm>
          <a:prstGeom prst="rect">
            <a:avLst/>
          </a:prstGeom>
        </p:spPr>
      </p:pic>
      <p:sp>
        <p:nvSpPr>
          <p:cNvPr id="4" name="Titel 3">
            <a:extLst>
              <a:ext uri="{FF2B5EF4-FFF2-40B4-BE49-F238E27FC236}">
                <a16:creationId xmlns:a16="http://schemas.microsoft.com/office/drawing/2014/main" id="{8581986D-5E65-93DB-AAED-2D130533ECD5}"/>
              </a:ext>
            </a:extLst>
          </p:cNvPr>
          <p:cNvSpPr>
            <a:spLocks noGrp="1"/>
          </p:cNvSpPr>
          <p:nvPr>
            <p:ph type="title"/>
          </p:nvPr>
        </p:nvSpPr>
        <p:spPr/>
        <p:txBody>
          <a:bodyPr/>
          <a:lstStyle/>
          <a:p>
            <a:r>
              <a:rPr lang="da-DK" dirty="0">
                <a:solidFill>
                  <a:srgbClr val="002060"/>
                </a:solidFill>
              </a:rPr>
              <a:t>Værdiskabelse </a:t>
            </a:r>
            <a:r>
              <a:rPr lang="da-DK" dirty="0">
                <a:solidFill>
                  <a:srgbClr val="688DA3"/>
                </a:solidFill>
              </a:rPr>
              <a:t>og konkurrenceevne</a:t>
            </a:r>
          </a:p>
        </p:txBody>
      </p:sp>
      <p:sp>
        <p:nvSpPr>
          <p:cNvPr id="7" name="Tekstfelt 6">
            <a:extLst>
              <a:ext uri="{FF2B5EF4-FFF2-40B4-BE49-F238E27FC236}">
                <a16:creationId xmlns:a16="http://schemas.microsoft.com/office/drawing/2014/main" id="{5B04C135-8C2F-E0FA-C173-AA3683F43552}"/>
              </a:ext>
            </a:extLst>
          </p:cNvPr>
          <p:cNvSpPr txBox="1"/>
          <p:nvPr/>
        </p:nvSpPr>
        <p:spPr>
          <a:xfrm>
            <a:off x="5410200" y="3690210"/>
            <a:ext cx="1371600" cy="4308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Service</a:t>
            </a:r>
            <a:endParaRPr kumimoji="0" lang="da-DK"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kstfelt 9">
            <a:extLst>
              <a:ext uri="{FF2B5EF4-FFF2-40B4-BE49-F238E27FC236}">
                <a16:creationId xmlns:a16="http://schemas.microsoft.com/office/drawing/2014/main" id="{FFBD19BF-9B30-8315-8297-4B4451AF6C35}"/>
              </a:ext>
            </a:extLst>
          </p:cNvPr>
          <p:cNvSpPr txBox="1"/>
          <p:nvPr/>
        </p:nvSpPr>
        <p:spPr>
          <a:xfrm>
            <a:off x="7724775" y="1676831"/>
            <a:ext cx="2133600" cy="3693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Konkurrenceevne </a:t>
            </a:r>
            <a:endParaRPr kumimoji="0" lang="da-DK" sz="1800" b="1"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1" name="Tekstfelt 10">
            <a:extLst>
              <a:ext uri="{FF2B5EF4-FFF2-40B4-BE49-F238E27FC236}">
                <a16:creationId xmlns:a16="http://schemas.microsoft.com/office/drawing/2014/main" id="{1654C3BF-649E-DE90-772E-8DBFED3C9771}"/>
              </a:ext>
            </a:extLst>
          </p:cNvPr>
          <p:cNvSpPr txBox="1"/>
          <p:nvPr/>
        </p:nvSpPr>
        <p:spPr>
          <a:xfrm>
            <a:off x="2652157" y="3044102"/>
            <a:ext cx="21717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Konkurrenceparametre</a:t>
            </a:r>
            <a:endParaRPr kumimoji="0" lang="da-DK"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kstfelt 11">
            <a:extLst>
              <a:ext uri="{FF2B5EF4-FFF2-40B4-BE49-F238E27FC236}">
                <a16:creationId xmlns:a16="http://schemas.microsoft.com/office/drawing/2014/main" id="{8C73EF45-D718-4E16-A789-2C788320DFD6}"/>
              </a:ext>
            </a:extLst>
          </p:cNvPr>
          <p:cNvSpPr txBox="1"/>
          <p:nvPr/>
        </p:nvSpPr>
        <p:spPr>
          <a:xfrm>
            <a:off x="4247398" y="4968597"/>
            <a:ext cx="15811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Kundens behov</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kstfelt 12">
            <a:extLst>
              <a:ext uri="{FF2B5EF4-FFF2-40B4-BE49-F238E27FC236}">
                <a16:creationId xmlns:a16="http://schemas.microsoft.com/office/drawing/2014/main" id="{E5B111A4-37BB-AEA0-A71B-59765DC787AE}"/>
              </a:ext>
            </a:extLst>
          </p:cNvPr>
          <p:cNvSpPr txBox="1"/>
          <p:nvPr/>
        </p:nvSpPr>
        <p:spPr>
          <a:xfrm>
            <a:off x="1724025" y="4966984"/>
            <a:ext cx="15811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Aktiviteter</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Pladsholder til sidefod 4">
            <a:extLst>
              <a:ext uri="{FF2B5EF4-FFF2-40B4-BE49-F238E27FC236}">
                <a16:creationId xmlns:a16="http://schemas.microsoft.com/office/drawing/2014/main" id="{4B098175-8BC8-CB7E-8828-3C4B1067D7E4}"/>
              </a:ext>
            </a:extLst>
          </p:cNvPr>
          <p:cNvSpPr txBox="1">
            <a:spLocks/>
          </p:cNvSpPr>
          <p:nvPr/>
        </p:nvSpPr>
        <p:spPr>
          <a:xfrm rot="16200000">
            <a:off x="-2060083" y="3843902"/>
            <a:ext cx="5334002" cy="694197"/>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688DA3"/>
                </a:solidFill>
                <a:effectLst/>
                <a:uLnTx/>
                <a:uFillTx/>
                <a:latin typeface="Arial" panose="020B0604020202020204" pitchFamily="34" charset="0"/>
                <a:ea typeface="+mn-ea"/>
                <a:cs typeface="Arial" panose="020B0604020202020204" pitchFamily="34" charset="0"/>
              </a:rPr>
              <a:t>www.100plus.dk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688DA3"/>
                </a:solidFill>
                <a:effectLst/>
                <a:uLnTx/>
                <a:uFillTx/>
                <a:latin typeface="Arial" panose="020B0604020202020204" pitchFamily="34" charset="0"/>
                <a:ea typeface="+mn-ea"/>
                <a:cs typeface="Arial" panose="020B0604020202020204" pitchFamily="34" charset="0"/>
              </a:rPr>
              <a:t>Skaber synergi</a:t>
            </a:r>
          </a:p>
        </p:txBody>
      </p:sp>
      <p:sp>
        <p:nvSpPr>
          <p:cNvPr id="2" name="Tekstfelt 1">
            <a:extLst>
              <a:ext uri="{FF2B5EF4-FFF2-40B4-BE49-F238E27FC236}">
                <a16:creationId xmlns:a16="http://schemas.microsoft.com/office/drawing/2014/main" id="{B27F1986-8734-F761-1F4B-FA22A46976BA}"/>
              </a:ext>
            </a:extLst>
          </p:cNvPr>
          <p:cNvSpPr txBox="1"/>
          <p:nvPr/>
        </p:nvSpPr>
        <p:spPr>
          <a:xfrm>
            <a:off x="2809320" y="1676830"/>
            <a:ext cx="1857375" cy="3693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Værdiskabelse</a:t>
            </a:r>
            <a:endParaRPr kumimoji="0" lang="da-DK" sz="1800" b="1"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5" name="Billede 4">
            <a:extLst>
              <a:ext uri="{FF2B5EF4-FFF2-40B4-BE49-F238E27FC236}">
                <a16:creationId xmlns:a16="http://schemas.microsoft.com/office/drawing/2014/main" id="{92AA12ED-DC82-8AF2-915E-5FE733CA6454}"/>
              </a:ext>
            </a:extLst>
          </p:cNvPr>
          <p:cNvPicPr>
            <a:picLocks noChangeAspect="1"/>
          </p:cNvPicPr>
          <p:nvPr/>
        </p:nvPicPr>
        <p:blipFill>
          <a:blip r:embed="rId4"/>
          <a:stretch>
            <a:fillRect/>
          </a:stretch>
        </p:blipFill>
        <p:spPr>
          <a:xfrm>
            <a:off x="6554149" y="1953574"/>
            <a:ext cx="4474852" cy="4474852"/>
          </a:xfrm>
          <a:prstGeom prst="rect">
            <a:avLst/>
          </a:prstGeom>
        </p:spPr>
      </p:pic>
    </p:spTree>
    <p:extLst>
      <p:ext uri="{BB962C8B-B14F-4D97-AF65-F5344CB8AC3E}">
        <p14:creationId xmlns:p14="http://schemas.microsoft.com/office/powerpoint/2010/main" val="400937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E0D35-1962-13C6-50B2-9D1CA86C13BC}"/>
            </a:ext>
          </a:extLst>
        </p:cNvPr>
        <p:cNvGrpSpPr/>
        <p:nvPr/>
      </p:nvGrpSpPr>
      <p:grpSpPr>
        <a:xfrm>
          <a:off x="0" y="0"/>
          <a:ext cx="0" cy="0"/>
          <a:chOff x="0" y="0"/>
          <a:chExt cx="0" cy="0"/>
        </a:xfrm>
      </p:grpSpPr>
      <p:sp>
        <p:nvSpPr>
          <p:cNvPr id="34" name="Rektangel 33">
            <a:extLst>
              <a:ext uri="{FF2B5EF4-FFF2-40B4-BE49-F238E27FC236}">
                <a16:creationId xmlns:a16="http://schemas.microsoft.com/office/drawing/2014/main" id="{BA9D553A-9BBE-9A6F-4F58-03E934BA19FE}"/>
              </a:ext>
            </a:extLst>
          </p:cNvPr>
          <p:cNvSpPr/>
          <p:nvPr/>
        </p:nvSpPr>
        <p:spPr>
          <a:xfrm>
            <a:off x="0" y="1"/>
            <a:ext cx="4639456" cy="6857999"/>
          </a:xfrm>
          <a:prstGeom prst="rect">
            <a:avLst/>
          </a:prstGeom>
          <a:solidFill>
            <a:srgbClr val="DEECD9">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3">
            <a:extLst>
              <a:ext uri="{FF2B5EF4-FFF2-40B4-BE49-F238E27FC236}">
                <a16:creationId xmlns:a16="http://schemas.microsoft.com/office/drawing/2014/main" id="{1CC36F07-BE74-E59A-FA01-4B1A881AEAC8}"/>
              </a:ext>
            </a:extLst>
          </p:cNvPr>
          <p:cNvSpPr>
            <a:spLocks noGrp="1"/>
          </p:cNvSpPr>
          <p:nvPr>
            <p:ph type="title"/>
          </p:nvPr>
        </p:nvSpPr>
        <p:spPr/>
        <p:txBody>
          <a:bodyPr/>
          <a:lstStyle/>
          <a:p>
            <a:pPr>
              <a:defRPr/>
            </a:pPr>
            <a:r>
              <a:rPr lang="da-DK" dirty="0">
                <a:solidFill>
                  <a:srgbClr val="002060"/>
                </a:solidFill>
                <a:ea typeface="Times New Roman" panose="02020603050405020304" pitchFamily="18" charset="0"/>
                <a:cs typeface="Times New Roman" panose="02020603050405020304" pitchFamily="18" charset="0"/>
              </a:rPr>
              <a:t>Hvorfor skal kunderne </a:t>
            </a:r>
            <a:br>
              <a:rPr lang="da-DK" dirty="0">
                <a:solidFill>
                  <a:srgbClr val="002060"/>
                </a:solidFill>
                <a:ea typeface="Times New Roman" panose="02020603050405020304" pitchFamily="18" charset="0"/>
                <a:cs typeface="Times New Roman" panose="02020603050405020304" pitchFamily="18" charset="0"/>
              </a:rPr>
            </a:br>
            <a:r>
              <a:rPr lang="da-DK" dirty="0">
                <a:solidFill>
                  <a:srgbClr val="688DA3"/>
                </a:solidFill>
                <a:ea typeface="Times New Roman" panose="02020603050405020304" pitchFamily="18" charset="0"/>
                <a:cs typeface="Times New Roman" panose="02020603050405020304" pitchFamily="18" charset="0"/>
              </a:rPr>
              <a:t>vælge at handle med os?</a:t>
            </a:r>
          </a:p>
        </p:txBody>
      </p:sp>
      <p:sp>
        <p:nvSpPr>
          <p:cNvPr id="5" name="Pladsholder til indhold 4">
            <a:extLst>
              <a:ext uri="{FF2B5EF4-FFF2-40B4-BE49-F238E27FC236}">
                <a16:creationId xmlns:a16="http://schemas.microsoft.com/office/drawing/2014/main" id="{1D9DB2F0-3B70-0686-5024-67DBACD51ECD}"/>
              </a:ext>
            </a:extLst>
          </p:cNvPr>
          <p:cNvSpPr>
            <a:spLocks noGrp="1"/>
          </p:cNvSpPr>
          <p:nvPr>
            <p:ph sz="half" idx="1"/>
          </p:nvPr>
        </p:nvSpPr>
        <p:spPr>
          <a:xfrm>
            <a:off x="1428750" y="1986498"/>
            <a:ext cx="5181600" cy="4351338"/>
          </a:xfrm>
        </p:spPr>
        <p:txBody>
          <a:bodyPr>
            <a:normAutofit/>
          </a:bodyPr>
          <a:lstStyle/>
          <a:p>
            <a:pPr marL="0" lvl="0" indent="0">
              <a:lnSpc>
                <a:spcPct val="100000"/>
              </a:lnSpc>
              <a:spcBef>
                <a:spcPts val="0"/>
              </a:spcBef>
              <a:buNone/>
              <a:defRPr/>
            </a:pPr>
            <a:r>
              <a:rPr lang="da-DK" sz="1800" dirty="0">
                <a:solidFill>
                  <a:srgbClr val="002060"/>
                </a:solidFill>
                <a:ea typeface="Times New Roman" panose="02020603050405020304" pitchFamily="18" charset="0"/>
                <a:cs typeface="Times New Roman" panose="02020603050405020304" pitchFamily="18" charset="0"/>
              </a:rPr>
              <a:t>Det er nok et af de vigtigste spørgsmål, vi kan stille os selv. </a:t>
            </a:r>
          </a:p>
          <a:p>
            <a:pPr marL="0" lvl="0" indent="0">
              <a:lnSpc>
                <a:spcPct val="100000"/>
              </a:lnSpc>
              <a:spcBef>
                <a:spcPts val="0"/>
              </a:spcBef>
              <a:buNone/>
              <a:defRPr/>
            </a:pPr>
            <a:endParaRPr lang="da-DK" sz="1800" dirty="0">
              <a:solidFill>
                <a:prstClr val="black"/>
              </a:solidFill>
              <a:ea typeface="Times New Roman" panose="02020603050405020304" pitchFamily="18" charset="0"/>
              <a:cs typeface="Times New Roman" panose="02020603050405020304" pitchFamily="18" charset="0"/>
            </a:endParaRPr>
          </a:p>
          <a:p>
            <a:pPr marL="0" lvl="0" indent="0">
              <a:lnSpc>
                <a:spcPct val="100000"/>
              </a:lnSpc>
              <a:spcBef>
                <a:spcPts val="0"/>
              </a:spcBef>
              <a:buNone/>
              <a:defRPr/>
            </a:pPr>
            <a:r>
              <a:rPr lang="da-DK" sz="1800" dirty="0">
                <a:solidFill>
                  <a:prstClr val="black"/>
                </a:solidFill>
                <a:ea typeface="Times New Roman" panose="02020603050405020304" pitchFamily="18" charset="0"/>
                <a:cs typeface="Times New Roman" panose="02020603050405020304" pitchFamily="18" charset="0"/>
              </a:rPr>
              <a:t>D</a:t>
            </a:r>
            <a:r>
              <a:rPr lang="da-DK" sz="1800" dirty="0">
                <a:solidFill>
                  <a:srgbClr val="002060"/>
                </a:solidFill>
                <a:ea typeface="Times New Roman" panose="02020603050405020304" pitchFamily="18" charset="0"/>
                <a:cs typeface="Times New Roman" panose="02020603050405020304" pitchFamily="18" charset="0"/>
              </a:rPr>
              <a:t>er er andre, der kan levere det samme, som vi kan. Så det er ikke på grund af produktet, at kunderne skal vælge os. </a:t>
            </a:r>
          </a:p>
          <a:p>
            <a:pPr marL="0" lvl="0" indent="0">
              <a:lnSpc>
                <a:spcPct val="100000"/>
              </a:lnSpc>
              <a:spcBef>
                <a:spcPts val="0"/>
              </a:spcBef>
              <a:buNone/>
              <a:defRPr/>
            </a:pPr>
            <a:endParaRPr lang="da-DK" sz="1800" dirty="0">
              <a:solidFill>
                <a:prstClr val="black"/>
              </a:solidFill>
              <a:ea typeface="Times New Roman" panose="02020603050405020304" pitchFamily="18" charset="0"/>
              <a:cs typeface="Times New Roman" panose="02020603050405020304" pitchFamily="18" charset="0"/>
            </a:endParaRPr>
          </a:p>
          <a:p>
            <a:pPr marL="0" lvl="0" indent="0">
              <a:lnSpc>
                <a:spcPct val="100000"/>
              </a:lnSpc>
              <a:spcBef>
                <a:spcPts val="0"/>
              </a:spcBef>
              <a:buNone/>
              <a:defRPr/>
            </a:pPr>
            <a:r>
              <a:rPr lang="da-DK" sz="1800" dirty="0">
                <a:solidFill>
                  <a:srgbClr val="002060"/>
                </a:solidFill>
                <a:ea typeface="Times New Roman" panose="02020603050405020304" pitchFamily="18" charset="0"/>
                <a:cs typeface="Times New Roman" panose="02020603050405020304" pitchFamily="18" charset="0"/>
              </a:rPr>
              <a:t>Adskiller vi os på pris, kvalitet, leveringstid eller service? </a:t>
            </a:r>
          </a:p>
          <a:p>
            <a:pPr marL="0" lvl="0" indent="0">
              <a:lnSpc>
                <a:spcPct val="100000"/>
              </a:lnSpc>
              <a:spcBef>
                <a:spcPts val="0"/>
              </a:spcBef>
              <a:buNone/>
              <a:defRPr/>
            </a:pPr>
            <a:endParaRPr lang="da-DK" sz="1800" dirty="0">
              <a:solidFill>
                <a:srgbClr val="002060"/>
              </a:solidFill>
              <a:ea typeface="Times New Roman" panose="02020603050405020304" pitchFamily="18" charset="0"/>
              <a:cs typeface="Times New Roman" panose="02020603050405020304" pitchFamily="18" charset="0"/>
            </a:endParaRPr>
          </a:p>
          <a:p>
            <a:pPr marL="0" lvl="0" indent="0">
              <a:lnSpc>
                <a:spcPct val="100000"/>
              </a:lnSpc>
              <a:spcBef>
                <a:spcPts val="0"/>
              </a:spcBef>
              <a:buNone/>
              <a:defRPr/>
            </a:pPr>
            <a:r>
              <a:rPr lang="da-DK" sz="1800" dirty="0">
                <a:solidFill>
                  <a:srgbClr val="002060"/>
                </a:solidFill>
                <a:ea typeface="Times New Roman" panose="02020603050405020304" pitchFamily="18" charset="0"/>
                <a:cs typeface="Times New Roman" panose="02020603050405020304" pitchFamily="18" charset="0"/>
              </a:rPr>
              <a:t>Forstår vi kunden bedre end andre? </a:t>
            </a:r>
          </a:p>
          <a:p>
            <a:pPr marL="0" lvl="0" indent="0">
              <a:lnSpc>
                <a:spcPct val="100000"/>
              </a:lnSpc>
              <a:spcBef>
                <a:spcPts val="0"/>
              </a:spcBef>
              <a:buNone/>
              <a:defRPr/>
            </a:pPr>
            <a:endParaRPr lang="da-DK" sz="1800" dirty="0">
              <a:solidFill>
                <a:prstClr val="black"/>
              </a:solidFill>
              <a:ea typeface="Times New Roman" panose="02020603050405020304" pitchFamily="18" charset="0"/>
              <a:cs typeface="Times New Roman" panose="02020603050405020304" pitchFamily="18" charset="0"/>
            </a:endParaRPr>
          </a:p>
          <a:p>
            <a:pPr marL="0" lvl="0" indent="0">
              <a:lnSpc>
                <a:spcPct val="100000"/>
              </a:lnSpc>
              <a:spcBef>
                <a:spcPts val="0"/>
              </a:spcBef>
              <a:buNone/>
              <a:defRPr/>
            </a:pPr>
            <a:r>
              <a:rPr lang="da-DK" sz="1800" dirty="0">
                <a:solidFill>
                  <a:srgbClr val="002060"/>
                </a:solidFill>
                <a:ea typeface="Times New Roman" panose="02020603050405020304" pitchFamily="18" charset="0"/>
                <a:cs typeface="Times New Roman" panose="02020603050405020304" pitchFamily="18" charset="0"/>
              </a:rPr>
              <a:t>Vores opgave er at hjælpe kunden med at forbedre hans konkurrenceevne. </a:t>
            </a:r>
          </a:p>
          <a:p>
            <a:pPr marL="0" lvl="0" indent="0">
              <a:lnSpc>
                <a:spcPct val="100000"/>
              </a:lnSpc>
              <a:spcBef>
                <a:spcPts val="0"/>
              </a:spcBef>
              <a:buNone/>
              <a:defRPr/>
            </a:pPr>
            <a:r>
              <a:rPr lang="da-DK" sz="1800" dirty="0">
                <a:solidFill>
                  <a:srgbClr val="002060"/>
                </a:solidFill>
                <a:ea typeface="Times New Roman" panose="02020603050405020304" pitchFamily="18" charset="0"/>
                <a:cs typeface="Times New Roman" panose="02020603050405020304" pitchFamily="18" charset="0"/>
              </a:rPr>
              <a:t>Hvordan gør vi det?</a:t>
            </a:r>
            <a:endParaRPr lang="da-DK" sz="1800" dirty="0">
              <a:solidFill>
                <a:prstClr val="black"/>
              </a:solidFill>
              <a:ea typeface="Times New Roman" panose="02020603050405020304" pitchFamily="18" charset="0"/>
              <a:cs typeface="Times New Roman" panose="02020603050405020304" pitchFamily="18" charset="0"/>
            </a:endParaRPr>
          </a:p>
          <a:p>
            <a:pPr marL="0" indent="0">
              <a:buNone/>
            </a:pPr>
            <a:endParaRPr lang="da-DK" sz="1800" dirty="0"/>
          </a:p>
        </p:txBody>
      </p:sp>
      <p:sp>
        <p:nvSpPr>
          <p:cNvPr id="15" name="Pladsholder til sidefod 4">
            <a:extLst>
              <a:ext uri="{FF2B5EF4-FFF2-40B4-BE49-F238E27FC236}">
                <a16:creationId xmlns:a16="http://schemas.microsoft.com/office/drawing/2014/main" id="{D1CDE683-5C79-1C20-2BE9-8DDD9193AFE8}"/>
              </a:ext>
            </a:extLst>
          </p:cNvPr>
          <p:cNvSpPr txBox="1">
            <a:spLocks/>
          </p:cNvSpPr>
          <p:nvPr/>
        </p:nvSpPr>
        <p:spPr>
          <a:xfrm rot="16200000">
            <a:off x="-2060083" y="3843902"/>
            <a:ext cx="5334002" cy="694197"/>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da-DK" sz="1200" dirty="0">
                <a:solidFill>
                  <a:srgbClr val="688DA3"/>
                </a:solidFill>
                <a:latin typeface="Arial" panose="020B0604020202020204" pitchFamily="34" charset="0"/>
                <a:cs typeface="Arial" panose="020B0604020202020204" pitchFamily="34" charset="0"/>
              </a:rPr>
              <a:t>www.100plus.dk</a:t>
            </a:r>
          </a:p>
          <a:p>
            <a:pPr algn="ctr">
              <a:defRPr/>
            </a:pPr>
            <a:r>
              <a:rPr lang="da-DK" sz="1200" dirty="0">
                <a:solidFill>
                  <a:srgbClr val="688DA3"/>
                </a:solidFill>
                <a:latin typeface="Arial" panose="020B0604020202020204" pitchFamily="34" charset="0"/>
                <a:cs typeface="Arial" panose="020B0604020202020204" pitchFamily="34" charset="0"/>
              </a:rPr>
              <a:t>Skaber synergi</a:t>
            </a:r>
          </a:p>
        </p:txBody>
      </p:sp>
      <p:grpSp>
        <p:nvGrpSpPr>
          <p:cNvPr id="19" name="Gruppe 18">
            <a:extLst>
              <a:ext uri="{FF2B5EF4-FFF2-40B4-BE49-F238E27FC236}">
                <a16:creationId xmlns:a16="http://schemas.microsoft.com/office/drawing/2014/main" id="{5F2246FD-E693-28C4-8A79-C9E2BA5F3D3F}"/>
              </a:ext>
            </a:extLst>
          </p:cNvPr>
          <p:cNvGrpSpPr/>
          <p:nvPr/>
        </p:nvGrpSpPr>
        <p:grpSpPr>
          <a:xfrm>
            <a:off x="7435122" y="1840615"/>
            <a:ext cx="4197246" cy="4242218"/>
            <a:chOff x="7435122" y="1825625"/>
            <a:chExt cx="4197246" cy="4242218"/>
          </a:xfrm>
        </p:grpSpPr>
        <p:sp>
          <p:nvSpPr>
            <p:cNvPr id="17" name="Ellipse 16">
              <a:extLst>
                <a:ext uri="{FF2B5EF4-FFF2-40B4-BE49-F238E27FC236}">
                  <a16:creationId xmlns:a16="http://schemas.microsoft.com/office/drawing/2014/main" id="{B89B8B2B-4B67-5A85-C2BA-5E8C0F8AA0B9}"/>
                </a:ext>
              </a:extLst>
            </p:cNvPr>
            <p:cNvSpPr/>
            <p:nvPr/>
          </p:nvSpPr>
          <p:spPr>
            <a:xfrm>
              <a:off x="7435122" y="1825625"/>
              <a:ext cx="4197246" cy="4242218"/>
            </a:xfrm>
            <a:prstGeom prst="ellipse">
              <a:avLst/>
            </a:prstGeom>
            <a:solidFill>
              <a:srgbClr val="92A8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Ellipse 17">
              <a:extLst>
                <a:ext uri="{FF2B5EF4-FFF2-40B4-BE49-F238E27FC236}">
                  <a16:creationId xmlns:a16="http://schemas.microsoft.com/office/drawing/2014/main" id="{3389F5D2-930B-BEC9-48EF-6AF25C82AAE1}"/>
                </a:ext>
              </a:extLst>
            </p:cNvPr>
            <p:cNvSpPr/>
            <p:nvPr/>
          </p:nvSpPr>
          <p:spPr>
            <a:xfrm>
              <a:off x="8266306" y="2683231"/>
              <a:ext cx="2534878" cy="2527007"/>
            </a:xfrm>
            <a:prstGeom prst="ellipse">
              <a:avLst/>
            </a:prstGeom>
            <a:solidFill>
              <a:srgbClr val="688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200" b="1" dirty="0">
                  <a:latin typeface="Arial" panose="020B0604020202020204" pitchFamily="34" charset="0"/>
                  <a:cs typeface="Arial" panose="020B0604020202020204" pitchFamily="34" charset="0"/>
                </a:rPr>
                <a:t>Produkt</a:t>
              </a:r>
            </a:p>
          </p:txBody>
        </p:sp>
      </p:grpSp>
      <p:sp>
        <p:nvSpPr>
          <p:cNvPr id="20" name="Afrundet rektangel 19">
            <a:extLst>
              <a:ext uri="{FF2B5EF4-FFF2-40B4-BE49-F238E27FC236}">
                <a16:creationId xmlns:a16="http://schemas.microsoft.com/office/drawing/2014/main" id="{BCD18E5B-826D-3E92-634F-A6CB2607AA02}"/>
              </a:ext>
            </a:extLst>
          </p:cNvPr>
          <p:cNvSpPr/>
          <p:nvPr/>
        </p:nvSpPr>
        <p:spPr>
          <a:xfrm>
            <a:off x="237066" y="7061200"/>
            <a:ext cx="821266" cy="821266"/>
          </a:xfrm>
          <a:prstGeom prst="roundRect">
            <a:avLst/>
          </a:prstGeom>
          <a:solidFill>
            <a:srgbClr val="F5FA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Afrundet rektangel 20">
            <a:extLst>
              <a:ext uri="{FF2B5EF4-FFF2-40B4-BE49-F238E27FC236}">
                <a16:creationId xmlns:a16="http://schemas.microsoft.com/office/drawing/2014/main" id="{D0FC1AD4-545C-68B0-E941-B85D666968B9}"/>
              </a:ext>
            </a:extLst>
          </p:cNvPr>
          <p:cNvSpPr/>
          <p:nvPr/>
        </p:nvSpPr>
        <p:spPr>
          <a:xfrm>
            <a:off x="1139951" y="7061200"/>
            <a:ext cx="821266" cy="821266"/>
          </a:xfrm>
          <a:prstGeom prst="roundRect">
            <a:avLst/>
          </a:prstGeom>
          <a:solidFill>
            <a:srgbClr val="93A8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 name="Afrundet rektangel 34">
            <a:extLst>
              <a:ext uri="{FF2B5EF4-FFF2-40B4-BE49-F238E27FC236}">
                <a16:creationId xmlns:a16="http://schemas.microsoft.com/office/drawing/2014/main" id="{0AE73804-1A18-02FB-129A-801CC3458DA6}"/>
              </a:ext>
            </a:extLst>
          </p:cNvPr>
          <p:cNvSpPr/>
          <p:nvPr/>
        </p:nvSpPr>
        <p:spPr>
          <a:xfrm>
            <a:off x="2042836" y="7061200"/>
            <a:ext cx="821266" cy="821266"/>
          </a:xfrm>
          <a:prstGeom prst="roundRect">
            <a:avLst/>
          </a:prstGeom>
          <a:solidFill>
            <a:srgbClr val="688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ekstfelt 1">
            <a:extLst>
              <a:ext uri="{FF2B5EF4-FFF2-40B4-BE49-F238E27FC236}">
                <a16:creationId xmlns:a16="http://schemas.microsoft.com/office/drawing/2014/main" id="{00A08008-B769-76E7-7F4C-582D3A0DA410}"/>
              </a:ext>
            </a:extLst>
          </p:cNvPr>
          <p:cNvSpPr txBox="1"/>
          <p:nvPr/>
        </p:nvSpPr>
        <p:spPr>
          <a:xfrm>
            <a:off x="8332815" y="2236556"/>
            <a:ext cx="2401860" cy="461665"/>
          </a:xfrm>
          <a:prstGeom prst="rect">
            <a:avLst/>
          </a:prstGeom>
          <a:noFill/>
        </p:spPr>
        <p:txBody>
          <a:bodyPr wrap="square" rtlCol="0">
            <a:spAutoFit/>
          </a:bodyPr>
          <a:lstStyle/>
          <a:p>
            <a:r>
              <a:rPr lang="da-DK" sz="2400" b="1" dirty="0">
                <a:solidFill>
                  <a:schemeClr val="bg1"/>
                </a:solidFill>
                <a:latin typeface="Arial" panose="020B0604020202020204" pitchFamily="34" charset="0"/>
                <a:cs typeface="Arial" panose="020B0604020202020204" pitchFamily="34" charset="0"/>
              </a:rPr>
              <a:t>Værdiskabelse</a:t>
            </a:r>
          </a:p>
        </p:txBody>
      </p:sp>
      <p:pic>
        <p:nvPicPr>
          <p:cNvPr id="3" name="Billede 2">
            <a:extLst>
              <a:ext uri="{FF2B5EF4-FFF2-40B4-BE49-F238E27FC236}">
                <a16:creationId xmlns:a16="http://schemas.microsoft.com/office/drawing/2014/main" id="{560F5E5B-D7B9-F69A-7D49-766F27576211}"/>
              </a:ext>
            </a:extLst>
          </p:cNvPr>
          <p:cNvPicPr>
            <a:picLocks noChangeAspect="1"/>
          </p:cNvPicPr>
          <p:nvPr/>
        </p:nvPicPr>
        <p:blipFill>
          <a:blip r:embed="rId3"/>
          <a:srcRect/>
          <a:stretch/>
        </p:blipFill>
        <p:spPr>
          <a:xfrm>
            <a:off x="10567659" y="461579"/>
            <a:ext cx="1380033" cy="1380033"/>
          </a:xfrm>
          <a:prstGeom prst="rect">
            <a:avLst/>
          </a:prstGeom>
        </p:spPr>
      </p:pic>
    </p:spTree>
    <p:extLst>
      <p:ext uri="{BB962C8B-B14F-4D97-AF65-F5344CB8AC3E}">
        <p14:creationId xmlns:p14="http://schemas.microsoft.com/office/powerpoint/2010/main" val="871593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E3E58-3D3E-7F83-16D0-9C220B5206D5}"/>
            </a:ext>
          </a:extLst>
        </p:cNvPr>
        <p:cNvGrpSpPr/>
        <p:nvPr/>
      </p:nvGrpSpPr>
      <p:grpSpPr>
        <a:xfrm>
          <a:off x="0" y="0"/>
          <a:ext cx="0" cy="0"/>
          <a:chOff x="0" y="0"/>
          <a:chExt cx="0" cy="0"/>
        </a:xfrm>
      </p:grpSpPr>
      <p:sp>
        <p:nvSpPr>
          <p:cNvPr id="3" name="Rektangel 2">
            <a:extLst>
              <a:ext uri="{FF2B5EF4-FFF2-40B4-BE49-F238E27FC236}">
                <a16:creationId xmlns:a16="http://schemas.microsoft.com/office/drawing/2014/main" id="{8603FDC1-19F1-1264-4CCA-A312AA0E5846}"/>
              </a:ext>
            </a:extLst>
          </p:cNvPr>
          <p:cNvSpPr/>
          <p:nvPr/>
        </p:nvSpPr>
        <p:spPr>
          <a:xfrm>
            <a:off x="0" y="1"/>
            <a:ext cx="4639456" cy="6857999"/>
          </a:xfrm>
          <a:prstGeom prst="rect">
            <a:avLst/>
          </a:prstGeom>
          <a:solidFill>
            <a:srgbClr val="DEECD9">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3">
            <a:extLst>
              <a:ext uri="{FF2B5EF4-FFF2-40B4-BE49-F238E27FC236}">
                <a16:creationId xmlns:a16="http://schemas.microsoft.com/office/drawing/2014/main" id="{DC0E4090-0348-4622-8687-A93BDE5C627A}"/>
              </a:ext>
            </a:extLst>
          </p:cNvPr>
          <p:cNvSpPr>
            <a:spLocks noGrp="1"/>
          </p:cNvSpPr>
          <p:nvPr>
            <p:ph type="title"/>
          </p:nvPr>
        </p:nvSpPr>
        <p:spPr/>
        <p:txBody>
          <a:bodyPr>
            <a:normAutofit/>
          </a:bodyPr>
          <a:lstStyle/>
          <a:p>
            <a:pPr>
              <a:defRPr/>
            </a:pPr>
            <a:r>
              <a:rPr lang="da-DK" dirty="0">
                <a:solidFill>
                  <a:srgbClr val="002060"/>
                </a:solidFill>
                <a:ea typeface="Times New Roman" panose="02020603050405020304" pitchFamily="18" charset="0"/>
                <a:cs typeface="Times New Roman" panose="02020603050405020304" pitchFamily="18" charset="0"/>
              </a:rPr>
              <a:t>Hvordan skaber vi reel </a:t>
            </a:r>
            <a:br>
              <a:rPr lang="da-DK" dirty="0">
                <a:solidFill>
                  <a:srgbClr val="002060"/>
                </a:solidFill>
                <a:ea typeface="Times New Roman" panose="02020603050405020304" pitchFamily="18" charset="0"/>
                <a:cs typeface="Times New Roman" panose="02020603050405020304" pitchFamily="18" charset="0"/>
              </a:rPr>
            </a:br>
            <a:r>
              <a:rPr lang="da-DK" dirty="0">
                <a:solidFill>
                  <a:srgbClr val="688DA3"/>
                </a:solidFill>
                <a:ea typeface="Times New Roman" panose="02020603050405020304" pitchFamily="18" charset="0"/>
                <a:cs typeface="Times New Roman" panose="02020603050405020304" pitchFamily="18" charset="0"/>
              </a:rPr>
              <a:t>værdi for vores kunder?</a:t>
            </a:r>
          </a:p>
        </p:txBody>
      </p:sp>
      <p:sp>
        <p:nvSpPr>
          <p:cNvPr id="5" name="Pladsholder til indhold 4">
            <a:extLst>
              <a:ext uri="{FF2B5EF4-FFF2-40B4-BE49-F238E27FC236}">
                <a16:creationId xmlns:a16="http://schemas.microsoft.com/office/drawing/2014/main" id="{E3F3EB07-E75E-660A-F0D4-16172B3A5433}"/>
              </a:ext>
            </a:extLst>
          </p:cNvPr>
          <p:cNvSpPr>
            <a:spLocks noGrp="1"/>
          </p:cNvSpPr>
          <p:nvPr>
            <p:ph sz="half" idx="1"/>
          </p:nvPr>
        </p:nvSpPr>
        <p:spPr>
          <a:xfrm>
            <a:off x="1428750" y="2167473"/>
            <a:ext cx="5181600" cy="3214152"/>
          </a:xfrm>
        </p:spPr>
        <p:txBody>
          <a:bodyPr>
            <a:normAutofit/>
          </a:bodyPr>
          <a:lstStyle/>
          <a:p>
            <a:pPr marL="0" lvl="0" indent="0">
              <a:lnSpc>
                <a:spcPct val="100000"/>
              </a:lnSpc>
              <a:spcBef>
                <a:spcPts val="0"/>
              </a:spcBef>
              <a:buNone/>
              <a:defRPr/>
            </a:pPr>
            <a:r>
              <a:rPr lang="da-DK" sz="1800" dirty="0">
                <a:solidFill>
                  <a:srgbClr val="002060"/>
                </a:solidFill>
                <a:ea typeface="Times New Roman" panose="02020603050405020304" pitchFamily="18" charset="0"/>
              </a:rPr>
              <a:t>Værdien for vores kunde ligger i hans evne til at skabe værdi for hans egne kunder. </a:t>
            </a:r>
          </a:p>
          <a:p>
            <a:pPr marL="0" lvl="0" indent="0">
              <a:lnSpc>
                <a:spcPct val="100000"/>
              </a:lnSpc>
              <a:spcBef>
                <a:spcPts val="0"/>
              </a:spcBef>
              <a:buNone/>
              <a:defRPr/>
            </a:pPr>
            <a:endParaRPr lang="da-DK" sz="1800" dirty="0">
              <a:solidFill>
                <a:srgbClr val="002060"/>
              </a:solidFill>
              <a:ea typeface="Times New Roman" panose="02020603050405020304" pitchFamily="18" charset="0"/>
            </a:endParaRPr>
          </a:p>
          <a:p>
            <a:pPr marL="0" lvl="0" indent="0">
              <a:lnSpc>
                <a:spcPct val="100000"/>
              </a:lnSpc>
              <a:spcBef>
                <a:spcPts val="0"/>
              </a:spcBef>
              <a:buNone/>
              <a:defRPr/>
            </a:pPr>
            <a:r>
              <a:rPr lang="da-DK" sz="1800" dirty="0">
                <a:solidFill>
                  <a:srgbClr val="002060"/>
                </a:solidFill>
                <a:ea typeface="Times New Roman" panose="02020603050405020304" pitchFamily="18" charset="0"/>
              </a:rPr>
              <a:t>Dét er vores mission. </a:t>
            </a:r>
          </a:p>
          <a:p>
            <a:pPr marL="342900" lvl="0" indent="-342900">
              <a:lnSpc>
                <a:spcPct val="100000"/>
              </a:lnSpc>
              <a:spcBef>
                <a:spcPts val="0"/>
              </a:spcBef>
              <a:buFont typeface="Wingdings" panose="05000000000000000000" pitchFamily="2" charset="2"/>
              <a:buChar char="§"/>
              <a:defRPr/>
            </a:pPr>
            <a:r>
              <a:rPr lang="da-DK" sz="1800" dirty="0">
                <a:solidFill>
                  <a:srgbClr val="002060"/>
                </a:solidFill>
                <a:ea typeface="Times New Roman" panose="02020603050405020304" pitchFamily="18" charset="0"/>
              </a:rPr>
              <a:t>At hjælpe vores kunde med at være den foretrukne for hans målgruppe.</a:t>
            </a:r>
          </a:p>
          <a:p>
            <a:pPr marL="0" lvl="0" indent="0">
              <a:lnSpc>
                <a:spcPct val="100000"/>
              </a:lnSpc>
              <a:spcBef>
                <a:spcPts val="0"/>
              </a:spcBef>
              <a:buNone/>
              <a:defRPr/>
            </a:pPr>
            <a:endParaRPr lang="da-DK" sz="1800" dirty="0">
              <a:solidFill>
                <a:srgbClr val="002060"/>
              </a:solidFill>
              <a:ea typeface="Times New Roman" panose="02020603050405020304" pitchFamily="18" charset="0"/>
            </a:endParaRPr>
          </a:p>
          <a:p>
            <a:pPr marL="0" lvl="0" indent="0">
              <a:lnSpc>
                <a:spcPct val="100000"/>
              </a:lnSpc>
              <a:spcBef>
                <a:spcPts val="0"/>
              </a:spcBef>
              <a:buNone/>
              <a:defRPr/>
            </a:pPr>
            <a:r>
              <a:rPr lang="da-DK" sz="1800" dirty="0">
                <a:solidFill>
                  <a:srgbClr val="002060"/>
                </a:solidFill>
                <a:ea typeface="Times New Roman" panose="02020603050405020304" pitchFamily="18" charset="0"/>
              </a:rPr>
              <a:t>Kender vi vores kunders målgrupper?</a:t>
            </a:r>
          </a:p>
          <a:p>
            <a:pPr marL="0" lvl="0" indent="0">
              <a:lnSpc>
                <a:spcPct val="100000"/>
              </a:lnSpc>
              <a:spcBef>
                <a:spcPts val="0"/>
              </a:spcBef>
              <a:buNone/>
              <a:defRPr/>
            </a:pPr>
            <a:r>
              <a:rPr lang="da-DK" sz="1800" dirty="0">
                <a:solidFill>
                  <a:srgbClr val="002060"/>
                </a:solidFill>
                <a:ea typeface="Times New Roman" panose="02020603050405020304" pitchFamily="18" charset="0"/>
              </a:rPr>
              <a:t>Ved vi, hvad de forlanger af deres leverandør – vores kunde? </a:t>
            </a:r>
          </a:p>
        </p:txBody>
      </p:sp>
      <p:sp>
        <p:nvSpPr>
          <p:cNvPr id="15" name="Pladsholder til sidefod 4">
            <a:extLst>
              <a:ext uri="{FF2B5EF4-FFF2-40B4-BE49-F238E27FC236}">
                <a16:creationId xmlns:a16="http://schemas.microsoft.com/office/drawing/2014/main" id="{26087577-B6F5-8DAD-29A5-2B5086F8F659}"/>
              </a:ext>
            </a:extLst>
          </p:cNvPr>
          <p:cNvSpPr txBox="1">
            <a:spLocks/>
          </p:cNvSpPr>
          <p:nvPr/>
        </p:nvSpPr>
        <p:spPr>
          <a:xfrm rot="16200000">
            <a:off x="-2060083" y="3843902"/>
            <a:ext cx="5334002" cy="694197"/>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da-DK" sz="1200" dirty="0">
                <a:solidFill>
                  <a:srgbClr val="688DA3"/>
                </a:solidFill>
                <a:latin typeface="Arial" panose="020B0604020202020204" pitchFamily="34" charset="0"/>
                <a:cs typeface="Arial" panose="020B0604020202020204" pitchFamily="34" charset="0"/>
              </a:rPr>
              <a:t>www.100plus.dk</a:t>
            </a:r>
          </a:p>
          <a:p>
            <a:pPr algn="ctr">
              <a:defRPr/>
            </a:pPr>
            <a:r>
              <a:rPr lang="da-DK" sz="1200" dirty="0">
                <a:solidFill>
                  <a:srgbClr val="688DA3"/>
                </a:solidFill>
                <a:latin typeface="Arial" panose="020B0604020202020204" pitchFamily="34" charset="0"/>
                <a:cs typeface="Arial" panose="020B0604020202020204" pitchFamily="34" charset="0"/>
              </a:rPr>
              <a:t>Skaber synergi</a:t>
            </a:r>
          </a:p>
        </p:txBody>
      </p:sp>
      <p:grpSp>
        <p:nvGrpSpPr>
          <p:cNvPr id="9" name="Gruppe 8">
            <a:extLst>
              <a:ext uri="{FF2B5EF4-FFF2-40B4-BE49-F238E27FC236}">
                <a16:creationId xmlns:a16="http://schemas.microsoft.com/office/drawing/2014/main" id="{A0B6FC7C-0457-52F0-9242-D1721A765587}"/>
              </a:ext>
            </a:extLst>
          </p:cNvPr>
          <p:cNvGrpSpPr/>
          <p:nvPr/>
        </p:nvGrpSpPr>
        <p:grpSpPr>
          <a:xfrm>
            <a:off x="7435122" y="1840615"/>
            <a:ext cx="4197246" cy="4242218"/>
            <a:chOff x="7435122" y="1840615"/>
            <a:chExt cx="4197246" cy="4242218"/>
          </a:xfrm>
        </p:grpSpPr>
        <p:sp>
          <p:nvSpPr>
            <p:cNvPr id="17" name="Ellipse 16">
              <a:extLst>
                <a:ext uri="{FF2B5EF4-FFF2-40B4-BE49-F238E27FC236}">
                  <a16:creationId xmlns:a16="http://schemas.microsoft.com/office/drawing/2014/main" id="{3D954316-31A2-A6EC-C649-3FA2ECB2BB09}"/>
                </a:ext>
              </a:extLst>
            </p:cNvPr>
            <p:cNvSpPr/>
            <p:nvPr/>
          </p:nvSpPr>
          <p:spPr>
            <a:xfrm>
              <a:off x="7435122" y="1840615"/>
              <a:ext cx="4197246" cy="4242218"/>
            </a:xfrm>
            <a:prstGeom prst="ellipse">
              <a:avLst/>
            </a:prstGeom>
            <a:solidFill>
              <a:srgbClr val="688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Ellipse 17">
              <a:extLst>
                <a:ext uri="{FF2B5EF4-FFF2-40B4-BE49-F238E27FC236}">
                  <a16:creationId xmlns:a16="http://schemas.microsoft.com/office/drawing/2014/main" id="{E283190E-6389-4510-14FD-E1D27AD935C2}"/>
                </a:ext>
              </a:extLst>
            </p:cNvPr>
            <p:cNvSpPr/>
            <p:nvPr/>
          </p:nvSpPr>
          <p:spPr>
            <a:xfrm>
              <a:off x="8034729" y="2413416"/>
              <a:ext cx="2998032" cy="3096616"/>
            </a:xfrm>
            <a:prstGeom prst="ellipse">
              <a:avLst/>
            </a:prstGeom>
            <a:solidFill>
              <a:srgbClr val="92A8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3200" b="1" dirty="0">
                <a:latin typeface="Arial" panose="020B0604020202020204" pitchFamily="34" charset="0"/>
                <a:cs typeface="Arial" panose="020B0604020202020204" pitchFamily="34" charset="0"/>
              </a:endParaRPr>
            </a:p>
          </p:txBody>
        </p:sp>
        <p:sp>
          <p:nvSpPr>
            <p:cNvPr id="2" name="Ellipse 1">
              <a:extLst>
                <a:ext uri="{FF2B5EF4-FFF2-40B4-BE49-F238E27FC236}">
                  <a16:creationId xmlns:a16="http://schemas.microsoft.com/office/drawing/2014/main" id="{9209AF8A-C3E5-C1D0-2693-5162A9856BB7}"/>
                </a:ext>
              </a:extLst>
            </p:cNvPr>
            <p:cNvSpPr/>
            <p:nvPr/>
          </p:nvSpPr>
          <p:spPr>
            <a:xfrm>
              <a:off x="8634336" y="3080479"/>
              <a:ext cx="1798818" cy="176249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600" b="1" dirty="0">
                <a:latin typeface="Arial" panose="020B0604020202020204" pitchFamily="34" charset="0"/>
                <a:cs typeface="Arial" panose="020B0604020202020204" pitchFamily="34" charset="0"/>
              </a:endParaRPr>
            </a:p>
          </p:txBody>
        </p:sp>
        <p:sp>
          <p:nvSpPr>
            <p:cNvPr id="6" name="Tekstfelt 5">
              <a:extLst>
                <a:ext uri="{FF2B5EF4-FFF2-40B4-BE49-F238E27FC236}">
                  <a16:creationId xmlns:a16="http://schemas.microsoft.com/office/drawing/2014/main" id="{12E8BC64-1DAE-AF1B-6D04-BFFFA7119E06}"/>
                </a:ext>
              </a:extLst>
            </p:cNvPr>
            <p:cNvSpPr txBox="1"/>
            <p:nvPr/>
          </p:nvSpPr>
          <p:spPr>
            <a:xfrm>
              <a:off x="8852436" y="3825480"/>
              <a:ext cx="1362617" cy="369332"/>
            </a:xfrm>
            <a:prstGeom prst="rect">
              <a:avLst/>
            </a:prstGeom>
            <a:noFill/>
          </p:spPr>
          <p:txBody>
            <a:bodyPr wrap="none" rtlCol="0">
              <a:spAutoFit/>
            </a:bodyPr>
            <a:lstStyle/>
            <a:p>
              <a:pPr algn="ctr"/>
              <a:r>
                <a:rPr lang="da-DK" b="1" dirty="0"/>
                <a:t>Leverandør</a:t>
              </a:r>
            </a:p>
          </p:txBody>
        </p:sp>
        <p:sp>
          <p:nvSpPr>
            <p:cNvPr id="7" name="Tekstfelt 6">
              <a:extLst>
                <a:ext uri="{FF2B5EF4-FFF2-40B4-BE49-F238E27FC236}">
                  <a16:creationId xmlns:a16="http://schemas.microsoft.com/office/drawing/2014/main" id="{535110AE-58CE-3FAE-ED07-D8EEBB3C51B0}"/>
                </a:ext>
              </a:extLst>
            </p:cNvPr>
            <p:cNvSpPr txBox="1"/>
            <p:nvPr/>
          </p:nvSpPr>
          <p:spPr>
            <a:xfrm>
              <a:off x="8795370" y="4907045"/>
              <a:ext cx="1476751" cy="369332"/>
            </a:xfrm>
            <a:prstGeom prst="rect">
              <a:avLst/>
            </a:prstGeom>
            <a:noFill/>
          </p:spPr>
          <p:txBody>
            <a:bodyPr wrap="none" rtlCol="0">
              <a:spAutoFit/>
            </a:bodyPr>
            <a:lstStyle/>
            <a:p>
              <a:pPr algn="ctr"/>
              <a:r>
                <a:rPr lang="da-DK" b="1" dirty="0">
                  <a:solidFill>
                    <a:schemeClr val="bg1"/>
                  </a:solidFill>
                </a:rPr>
                <a:t>Vores kunde</a:t>
              </a:r>
            </a:p>
          </p:txBody>
        </p:sp>
        <p:sp>
          <p:nvSpPr>
            <p:cNvPr id="8" name="Tekstfelt 7">
              <a:extLst>
                <a:ext uri="{FF2B5EF4-FFF2-40B4-BE49-F238E27FC236}">
                  <a16:creationId xmlns:a16="http://schemas.microsoft.com/office/drawing/2014/main" id="{D92A3C37-EB84-A234-5347-3F3EBB484E56}"/>
                </a:ext>
              </a:extLst>
            </p:cNvPr>
            <p:cNvSpPr txBox="1"/>
            <p:nvPr/>
          </p:nvSpPr>
          <p:spPr>
            <a:xfrm>
              <a:off x="8387087" y="5452882"/>
              <a:ext cx="2293320" cy="369332"/>
            </a:xfrm>
            <a:prstGeom prst="rect">
              <a:avLst/>
            </a:prstGeom>
            <a:noFill/>
          </p:spPr>
          <p:txBody>
            <a:bodyPr wrap="none" rtlCol="0">
              <a:spAutoFit/>
            </a:bodyPr>
            <a:lstStyle/>
            <a:p>
              <a:pPr algn="ctr"/>
              <a:r>
                <a:rPr lang="da-DK" b="1" dirty="0">
                  <a:solidFill>
                    <a:schemeClr val="bg1"/>
                  </a:solidFill>
                </a:rPr>
                <a:t>Vores kundes kunde</a:t>
              </a:r>
            </a:p>
          </p:txBody>
        </p:sp>
      </p:grpSp>
      <p:pic>
        <p:nvPicPr>
          <p:cNvPr id="10" name="Billede 9">
            <a:extLst>
              <a:ext uri="{FF2B5EF4-FFF2-40B4-BE49-F238E27FC236}">
                <a16:creationId xmlns:a16="http://schemas.microsoft.com/office/drawing/2014/main" id="{201042FF-7643-8583-029C-B87D6A220FC4}"/>
              </a:ext>
            </a:extLst>
          </p:cNvPr>
          <p:cNvPicPr>
            <a:picLocks noChangeAspect="1"/>
          </p:cNvPicPr>
          <p:nvPr/>
        </p:nvPicPr>
        <p:blipFill>
          <a:blip r:embed="rId3"/>
          <a:srcRect/>
          <a:stretch/>
        </p:blipFill>
        <p:spPr>
          <a:xfrm>
            <a:off x="10567659" y="461579"/>
            <a:ext cx="1380033" cy="1380033"/>
          </a:xfrm>
          <a:prstGeom prst="rect">
            <a:avLst/>
          </a:prstGeom>
        </p:spPr>
      </p:pic>
    </p:spTree>
    <p:extLst>
      <p:ext uri="{BB962C8B-B14F-4D97-AF65-F5344CB8AC3E}">
        <p14:creationId xmlns:p14="http://schemas.microsoft.com/office/powerpoint/2010/main" val="4166829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154E6-34D2-9E15-903F-A9149F278EF6}"/>
            </a:ext>
          </a:extLst>
        </p:cNvPr>
        <p:cNvGrpSpPr/>
        <p:nvPr/>
      </p:nvGrpSpPr>
      <p:grpSpPr>
        <a:xfrm>
          <a:off x="0" y="0"/>
          <a:ext cx="0" cy="0"/>
          <a:chOff x="0" y="0"/>
          <a:chExt cx="0" cy="0"/>
        </a:xfrm>
      </p:grpSpPr>
      <p:sp>
        <p:nvSpPr>
          <p:cNvPr id="3" name="Rektangel 2">
            <a:extLst>
              <a:ext uri="{FF2B5EF4-FFF2-40B4-BE49-F238E27FC236}">
                <a16:creationId xmlns:a16="http://schemas.microsoft.com/office/drawing/2014/main" id="{D28B8AD2-0559-4F1F-F764-60AF0DBD2C35}"/>
              </a:ext>
            </a:extLst>
          </p:cNvPr>
          <p:cNvSpPr/>
          <p:nvPr/>
        </p:nvSpPr>
        <p:spPr>
          <a:xfrm>
            <a:off x="-1538912" y="-66209"/>
            <a:ext cx="4639456" cy="6857999"/>
          </a:xfrm>
          <a:prstGeom prst="rect">
            <a:avLst/>
          </a:prstGeom>
          <a:solidFill>
            <a:srgbClr val="DEECD9">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t>     </a:t>
            </a:r>
          </a:p>
        </p:txBody>
      </p:sp>
      <p:sp>
        <p:nvSpPr>
          <p:cNvPr id="4" name="Titel 3">
            <a:extLst>
              <a:ext uri="{FF2B5EF4-FFF2-40B4-BE49-F238E27FC236}">
                <a16:creationId xmlns:a16="http://schemas.microsoft.com/office/drawing/2014/main" id="{DEFDBF78-B088-07AE-FA08-E8A67CED57EB}"/>
              </a:ext>
            </a:extLst>
          </p:cNvPr>
          <p:cNvSpPr>
            <a:spLocks noGrp="1"/>
          </p:cNvSpPr>
          <p:nvPr>
            <p:ph type="title"/>
          </p:nvPr>
        </p:nvSpPr>
        <p:spPr/>
        <p:txBody>
          <a:bodyPr/>
          <a:lstStyle/>
          <a:p>
            <a:pPr lvl="0">
              <a:lnSpc>
                <a:spcPct val="100000"/>
              </a:lnSpc>
              <a:spcBef>
                <a:spcPts val="0"/>
              </a:spcBef>
              <a:defRPr/>
            </a:pPr>
            <a:r>
              <a:rPr lang="en-US" dirty="0" err="1">
                <a:solidFill>
                  <a:srgbClr val="002060"/>
                </a:solidFill>
              </a:rPr>
              <a:t>Værdiskabelse</a:t>
            </a:r>
            <a:r>
              <a:rPr lang="en-US" dirty="0">
                <a:solidFill>
                  <a:srgbClr val="002060"/>
                </a:solidFill>
              </a:rPr>
              <a:t> </a:t>
            </a:r>
            <a:r>
              <a:rPr lang="en-US" dirty="0">
                <a:solidFill>
                  <a:srgbClr val="688DA3"/>
                </a:solidFill>
              </a:rPr>
              <a:t>hos </a:t>
            </a:r>
            <a:r>
              <a:rPr lang="en-US" dirty="0" err="1">
                <a:solidFill>
                  <a:srgbClr val="688DA3"/>
                </a:solidFill>
              </a:rPr>
              <a:t>kunden</a:t>
            </a:r>
            <a:endParaRPr lang="da-DK" dirty="0">
              <a:solidFill>
                <a:srgbClr val="688DA3"/>
              </a:solidFill>
            </a:endParaRPr>
          </a:p>
        </p:txBody>
      </p:sp>
      <p:sp>
        <p:nvSpPr>
          <p:cNvPr id="15" name="Pladsholder til sidefod 4">
            <a:extLst>
              <a:ext uri="{FF2B5EF4-FFF2-40B4-BE49-F238E27FC236}">
                <a16:creationId xmlns:a16="http://schemas.microsoft.com/office/drawing/2014/main" id="{34090228-CF63-6FE7-D4E9-D5CFADAECA50}"/>
              </a:ext>
            </a:extLst>
          </p:cNvPr>
          <p:cNvSpPr txBox="1">
            <a:spLocks/>
          </p:cNvSpPr>
          <p:nvPr/>
        </p:nvSpPr>
        <p:spPr>
          <a:xfrm rot="16200000">
            <a:off x="-2060083" y="3843902"/>
            <a:ext cx="5334002" cy="694197"/>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da-DK" sz="1200" dirty="0">
                <a:solidFill>
                  <a:srgbClr val="688DA3"/>
                </a:solidFill>
                <a:latin typeface="Arial" panose="020B0604020202020204" pitchFamily="34" charset="0"/>
                <a:cs typeface="Arial" panose="020B0604020202020204" pitchFamily="34" charset="0"/>
              </a:rPr>
              <a:t>www.100plus.dk</a:t>
            </a:r>
          </a:p>
          <a:p>
            <a:pPr algn="ctr">
              <a:defRPr/>
            </a:pPr>
            <a:r>
              <a:rPr lang="da-DK" sz="1200" dirty="0">
                <a:solidFill>
                  <a:srgbClr val="688DA3"/>
                </a:solidFill>
                <a:latin typeface="Arial" panose="020B0604020202020204" pitchFamily="34" charset="0"/>
                <a:cs typeface="Arial" panose="020B0604020202020204" pitchFamily="34" charset="0"/>
              </a:rPr>
              <a:t>Skaber synergi</a:t>
            </a:r>
          </a:p>
        </p:txBody>
      </p:sp>
      <p:sp>
        <p:nvSpPr>
          <p:cNvPr id="12" name="Tekstfelt 11">
            <a:extLst>
              <a:ext uri="{FF2B5EF4-FFF2-40B4-BE49-F238E27FC236}">
                <a16:creationId xmlns:a16="http://schemas.microsoft.com/office/drawing/2014/main" id="{9739727B-EB55-9159-B6F3-1D5801A2FC2B}"/>
              </a:ext>
            </a:extLst>
          </p:cNvPr>
          <p:cNvSpPr txBox="1"/>
          <p:nvPr/>
        </p:nvSpPr>
        <p:spPr>
          <a:xfrm>
            <a:off x="979821" y="1845183"/>
            <a:ext cx="8920411" cy="2031325"/>
          </a:xfrm>
          <a:prstGeom prst="rect">
            <a:avLst/>
          </a:prstGeom>
          <a:noFill/>
        </p:spPr>
        <p:txBody>
          <a:bodyPr wrap="square">
            <a:spAutoFit/>
          </a:bodyPr>
          <a:lstStyle/>
          <a:p>
            <a:pPr>
              <a:defRPr/>
            </a:pPr>
            <a:r>
              <a:rPr kumimoji="0" lang="da-DK" sz="1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r>
              <a:rPr lang="da-DK" sz="1400" b="1" dirty="0">
                <a:solidFill>
                  <a:srgbClr val="002060"/>
                </a:solidFill>
                <a:latin typeface="Arial" panose="020B0604020202020204" pitchFamily="34" charset="0"/>
                <a:cs typeface="Arial" panose="020B0604020202020204" pitchFamily="34" charset="0"/>
              </a:rPr>
              <a:t>… </a:t>
            </a:r>
            <a:r>
              <a:rPr lang="da-DK" sz="1400" b="1" i="1" dirty="0">
                <a:solidFill>
                  <a:srgbClr val="002060"/>
                </a:solidFill>
                <a:latin typeface="Arial" panose="020B0604020202020204" pitchFamily="34" charset="0"/>
                <a:cs typeface="Arial" panose="020B0604020202020204" pitchFamily="34" charset="0"/>
              </a:rPr>
              <a:t>fra intern aktivitet til ekstern værdi og loyalitet </a:t>
            </a:r>
            <a:r>
              <a:rPr kumimoji="0" lang="da-DK" sz="14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fra leverandør til samarbejdspartner.”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Synergien mellem behovsdækning og konkurrenceparametre opstår, når virksomhedens værdiskabende initiativer – der fokuserer på at dække kundens kernebehov og hjælpe dem med at skabe værdi for deres egne kunder – kombineres med stærke konkurrenceparametre som pris, kvalitet og forventningsafstemning.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Denne sammenhæng sikrer, at kunderne ikke kun får opfyldt deres ønsker på en differentieret måde, men også oplever en sund værdi for pengene, hvilket fastholder dem som loyale ambassadører og driver virksomhedens økonomiske udvikling.</a:t>
            </a:r>
          </a:p>
        </p:txBody>
      </p:sp>
      <p:graphicFrame>
        <p:nvGraphicFramePr>
          <p:cNvPr id="13" name="Tabel 12">
            <a:extLst>
              <a:ext uri="{FF2B5EF4-FFF2-40B4-BE49-F238E27FC236}">
                <a16:creationId xmlns:a16="http://schemas.microsoft.com/office/drawing/2014/main" id="{019162A9-69EC-E163-9AFB-E2A1FCAE533D}"/>
              </a:ext>
            </a:extLst>
          </p:cNvPr>
          <p:cNvGraphicFramePr>
            <a:graphicFrameLocks noGrp="1"/>
          </p:cNvGraphicFramePr>
          <p:nvPr>
            <p:extLst>
              <p:ext uri="{D42A27DB-BD31-4B8C-83A1-F6EECF244321}">
                <p14:modId xmlns:p14="http://schemas.microsoft.com/office/powerpoint/2010/main" val="249288135"/>
              </p:ext>
            </p:extLst>
          </p:nvPr>
        </p:nvGraphicFramePr>
        <p:xfrm>
          <a:off x="979822" y="4004020"/>
          <a:ext cx="8920411" cy="2297926"/>
        </p:xfrm>
        <a:graphic>
          <a:graphicData uri="http://schemas.openxmlformats.org/drawingml/2006/table">
            <a:tbl>
              <a:tblPr firstRow="1" firstCol="1" bandRow="1"/>
              <a:tblGrid>
                <a:gridCol w="2973157">
                  <a:extLst>
                    <a:ext uri="{9D8B030D-6E8A-4147-A177-3AD203B41FA5}">
                      <a16:colId xmlns:a16="http://schemas.microsoft.com/office/drawing/2014/main" val="2575732044"/>
                    </a:ext>
                  </a:extLst>
                </a:gridCol>
                <a:gridCol w="2973157">
                  <a:extLst>
                    <a:ext uri="{9D8B030D-6E8A-4147-A177-3AD203B41FA5}">
                      <a16:colId xmlns:a16="http://schemas.microsoft.com/office/drawing/2014/main" val="3588362331"/>
                    </a:ext>
                  </a:extLst>
                </a:gridCol>
                <a:gridCol w="2974097">
                  <a:extLst>
                    <a:ext uri="{9D8B030D-6E8A-4147-A177-3AD203B41FA5}">
                      <a16:colId xmlns:a16="http://schemas.microsoft.com/office/drawing/2014/main" val="2625714846"/>
                    </a:ext>
                  </a:extLst>
                </a:gridCol>
              </a:tblGrid>
              <a:tr h="377686">
                <a:tc>
                  <a:txBody>
                    <a:bodyPr/>
                    <a:lstStyle/>
                    <a:p>
                      <a:pPr algn="ctr">
                        <a:buNone/>
                      </a:pPr>
                      <a:r>
                        <a:rPr lang="da-DK" sz="18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Behov &gt;</a:t>
                      </a:r>
                      <a:endParaRPr lang="da-DK"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DB3AB"/>
                    </a:solidFill>
                  </a:tcPr>
                </a:tc>
                <a:tc>
                  <a:txBody>
                    <a:bodyPr/>
                    <a:lstStyle/>
                    <a:p>
                      <a:pPr algn="ctr">
                        <a:buNone/>
                      </a:pPr>
                      <a:r>
                        <a:rPr lang="da-DK" sz="18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Aktiviteter</a:t>
                      </a:r>
                      <a:endParaRPr lang="da-DK"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A87E"/>
                    </a:solidFill>
                  </a:tcPr>
                </a:tc>
                <a:tc>
                  <a:txBody>
                    <a:bodyPr/>
                    <a:lstStyle/>
                    <a:p>
                      <a:pPr algn="ctr">
                        <a:buNone/>
                      </a:pPr>
                      <a:r>
                        <a:rPr lang="da-DK" sz="20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&lt; </a:t>
                      </a:r>
                      <a:r>
                        <a:rPr lang="da-DK" sz="18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Konkurrenceparametre</a:t>
                      </a:r>
                      <a:r>
                        <a:rPr lang="da-DK" sz="20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endParaRPr lang="da-DK" sz="20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D2E2"/>
                    </a:solidFill>
                  </a:tcPr>
                </a:tc>
                <a:extLst>
                  <a:ext uri="{0D108BD9-81ED-4DB2-BD59-A6C34878D82A}">
                    <a16:rowId xmlns:a16="http://schemas.microsoft.com/office/drawing/2014/main" val="1312367773"/>
                  </a:ext>
                </a:extLst>
              </a:tr>
              <a:tr h="1864690">
                <a:tc>
                  <a:txBody>
                    <a:bodyPr/>
                    <a:lstStyle/>
                    <a:p>
                      <a:pPr>
                        <a:buNone/>
                      </a:pPr>
                      <a:r>
                        <a:rPr lang="da-DK" sz="1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Behovsdækningen sikrer værdiskabelsen hos kunderne.</a:t>
                      </a:r>
                      <a:endParaRPr lang="da-DK"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Wingdings" panose="05000000000000000000" pitchFamily="2" charset="2"/>
                        <a:buChar char=""/>
                      </a:pPr>
                      <a:r>
                        <a:rPr lang="da-DK" sz="1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Funktionel værdi</a:t>
                      </a:r>
                      <a:endParaRPr lang="da-DK"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Wingdings" panose="05000000000000000000" pitchFamily="2" charset="2"/>
                        <a:buChar char=""/>
                      </a:pPr>
                      <a:r>
                        <a:rPr lang="da-DK" sz="1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Økonomisk værdi</a:t>
                      </a:r>
                      <a:endParaRPr lang="da-DK"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Wingdings" panose="05000000000000000000" pitchFamily="2" charset="2"/>
                        <a:buChar char=""/>
                      </a:pPr>
                      <a:r>
                        <a:rPr lang="da-DK" sz="1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Tilgængelighed</a:t>
                      </a:r>
                      <a:endParaRPr lang="da-DK"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Wingdings" panose="05000000000000000000" pitchFamily="2" charset="2"/>
                        <a:buChar char=""/>
                      </a:pPr>
                      <a:r>
                        <a:rPr lang="da-DK" sz="1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Emotionel værdi</a:t>
                      </a:r>
                      <a:endParaRPr lang="da-DK"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D6CD"/>
                    </a:solidFill>
                  </a:tcPr>
                </a:tc>
                <a:tc>
                  <a:txBody>
                    <a:bodyPr/>
                    <a:lstStyle/>
                    <a:p>
                      <a:pPr>
                        <a:buNone/>
                      </a:pPr>
                      <a:r>
                        <a:rPr lang="da-DK" sz="1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Synergien mellem behovsdækningen og konkurrencestyrken skabes gennem aktiviteter i afdelingerne.</a:t>
                      </a:r>
                      <a:endParaRPr lang="da-DK"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CD9"/>
                    </a:solidFill>
                  </a:tcPr>
                </a:tc>
                <a:tc>
                  <a:txBody>
                    <a:bodyPr/>
                    <a:lstStyle/>
                    <a:p>
                      <a:pPr>
                        <a:buNone/>
                      </a:pPr>
                      <a:r>
                        <a:rPr lang="da-DK" sz="1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Beskrives i strategien sammen med KPI’er.</a:t>
                      </a:r>
                      <a:endParaRPr lang="da-DK"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endParaRPr>
                    </a:p>
                    <a:p>
                      <a:pPr>
                        <a:buNone/>
                      </a:pPr>
                      <a:r>
                        <a:rPr lang="da-DK" sz="1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endParaRPr lang="da-DK"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endParaRPr>
                    </a:p>
                    <a:p>
                      <a:pPr>
                        <a:buNone/>
                      </a:pPr>
                      <a:r>
                        <a:rPr lang="da-DK" sz="1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Hvilke konkurrence-parametre skal afdelingerne arbejde med? </a:t>
                      </a:r>
                      <a:endParaRPr lang="da-DK"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endParaRPr>
                    </a:p>
                    <a:p>
                      <a:pPr>
                        <a:buNone/>
                      </a:pPr>
                      <a:r>
                        <a:rPr lang="da-DK" sz="1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Hvilke KPI’er skal de opnå?</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F2F9"/>
                    </a:solidFill>
                  </a:tcPr>
                </a:tc>
                <a:extLst>
                  <a:ext uri="{0D108BD9-81ED-4DB2-BD59-A6C34878D82A}">
                    <a16:rowId xmlns:a16="http://schemas.microsoft.com/office/drawing/2014/main" val="54474817"/>
                  </a:ext>
                </a:extLst>
              </a:tr>
            </a:tbl>
          </a:graphicData>
        </a:graphic>
      </p:graphicFrame>
      <p:sp>
        <p:nvSpPr>
          <p:cNvPr id="5" name="Afrundet rektangel 4">
            <a:extLst>
              <a:ext uri="{FF2B5EF4-FFF2-40B4-BE49-F238E27FC236}">
                <a16:creationId xmlns:a16="http://schemas.microsoft.com/office/drawing/2014/main" id="{C3671E09-27FA-0693-EF64-3AEBA80CF0DA}"/>
              </a:ext>
            </a:extLst>
          </p:cNvPr>
          <p:cNvSpPr/>
          <p:nvPr/>
        </p:nvSpPr>
        <p:spPr>
          <a:xfrm>
            <a:off x="1498462" y="7281635"/>
            <a:ext cx="821266" cy="821266"/>
          </a:xfrm>
          <a:prstGeom prst="roundRect">
            <a:avLst/>
          </a:prstGeom>
          <a:solidFill>
            <a:srgbClr val="BDB3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Afrundet rektangel 5">
            <a:extLst>
              <a:ext uri="{FF2B5EF4-FFF2-40B4-BE49-F238E27FC236}">
                <a16:creationId xmlns:a16="http://schemas.microsoft.com/office/drawing/2014/main" id="{9C6D10CB-D120-46FA-4977-3F28FB07982A}"/>
              </a:ext>
            </a:extLst>
          </p:cNvPr>
          <p:cNvSpPr/>
          <p:nvPr/>
        </p:nvSpPr>
        <p:spPr>
          <a:xfrm>
            <a:off x="2425840" y="7281635"/>
            <a:ext cx="821266" cy="821266"/>
          </a:xfrm>
          <a:prstGeom prst="roundRect">
            <a:avLst/>
          </a:prstGeom>
          <a:solidFill>
            <a:srgbClr val="D8D7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Afrundet rektangel 7">
            <a:extLst>
              <a:ext uri="{FF2B5EF4-FFF2-40B4-BE49-F238E27FC236}">
                <a16:creationId xmlns:a16="http://schemas.microsoft.com/office/drawing/2014/main" id="{35B6F4AB-FD7B-7DA3-A313-62A5400EB109}"/>
              </a:ext>
            </a:extLst>
          </p:cNvPr>
          <p:cNvSpPr/>
          <p:nvPr/>
        </p:nvSpPr>
        <p:spPr>
          <a:xfrm>
            <a:off x="4609054" y="7281635"/>
            <a:ext cx="821266" cy="821266"/>
          </a:xfrm>
          <a:prstGeom prst="roundRect">
            <a:avLst/>
          </a:prstGeom>
          <a:solidFill>
            <a:srgbClr val="93A8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Afrundet rektangel 8">
            <a:extLst>
              <a:ext uri="{FF2B5EF4-FFF2-40B4-BE49-F238E27FC236}">
                <a16:creationId xmlns:a16="http://schemas.microsoft.com/office/drawing/2014/main" id="{93273402-28B0-B073-E7C3-D817294519CD}"/>
              </a:ext>
            </a:extLst>
          </p:cNvPr>
          <p:cNvSpPr/>
          <p:nvPr/>
        </p:nvSpPr>
        <p:spPr>
          <a:xfrm>
            <a:off x="5536432" y="7281635"/>
            <a:ext cx="821266" cy="821266"/>
          </a:xfrm>
          <a:prstGeom prst="roundRect">
            <a:avLst/>
          </a:prstGeom>
          <a:solidFill>
            <a:srgbClr val="DEED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Afrundet rektangel 9">
            <a:extLst>
              <a:ext uri="{FF2B5EF4-FFF2-40B4-BE49-F238E27FC236}">
                <a16:creationId xmlns:a16="http://schemas.microsoft.com/office/drawing/2014/main" id="{69F8D4D3-83DB-9F9A-E9D0-A436B93D5AF1}"/>
              </a:ext>
            </a:extLst>
          </p:cNvPr>
          <p:cNvSpPr/>
          <p:nvPr/>
        </p:nvSpPr>
        <p:spPr>
          <a:xfrm>
            <a:off x="7735975" y="7281635"/>
            <a:ext cx="821266" cy="821266"/>
          </a:xfrm>
          <a:prstGeom prst="roundRect">
            <a:avLst/>
          </a:prstGeom>
          <a:solidFill>
            <a:srgbClr val="AAD2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Afrundet rektangel 10">
            <a:extLst>
              <a:ext uri="{FF2B5EF4-FFF2-40B4-BE49-F238E27FC236}">
                <a16:creationId xmlns:a16="http://schemas.microsoft.com/office/drawing/2014/main" id="{08299788-F28B-3DDB-12F7-2CA85C37E866}"/>
              </a:ext>
            </a:extLst>
          </p:cNvPr>
          <p:cNvSpPr/>
          <p:nvPr/>
        </p:nvSpPr>
        <p:spPr>
          <a:xfrm>
            <a:off x="8663353" y="7281635"/>
            <a:ext cx="821266" cy="821266"/>
          </a:xfrm>
          <a:prstGeom prst="roundRect">
            <a:avLst/>
          </a:prstGeom>
          <a:solidFill>
            <a:srgbClr val="DDF2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6" name="Billede 15">
            <a:extLst>
              <a:ext uri="{FF2B5EF4-FFF2-40B4-BE49-F238E27FC236}">
                <a16:creationId xmlns:a16="http://schemas.microsoft.com/office/drawing/2014/main" id="{5C11A90B-442F-C046-F88A-64BC6F810C20}"/>
              </a:ext>
            </a:extLst>
          </p:cNvPr>
          <p:cNvPicPr>
            <a:picLocks noChangeAspect="1"/>
          </p:cNvPicPr>
          <p:nvPr/>
        </p:nvPicPr>
        <p:blipFill>
          <a:blip r:embed="rId3"/>
          <a:srcRect/>
          <a:stretch/>
        </p:blipFill>
        <p:spPr>
          <a:xfrm>
            <a:off x="10567659" y="461579"/>
            <a:ext cx="1380033" cy="1380033"/>
          </a:xfrm>
          <a:prstGeom prst="rect">
            <a:avLst/>
          </a:prstGeom>
        </p:spPr>
      </p:pic>
    </p:spTree>
    <p:extLst>
      <p:ext uri="{BB962C8B-B14F-4D97-AF65-F5344CB8AC3E}">
        <p14:creationId xmlns:p14="http://schemas.microsoft.com/office/powerpoint/2010/main" val="2298593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1804</TotalTime>
  <Words>1247</Words>
  <Application>Microsoft Office PowerPoint</Application>
  <PresentationFormat>Widescreen</PresentationFormat>
  <Paragraphs>249</Paragraphs>
  <Slides>14</Slides>
  <Notes>10</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14</vt:i4>
      </vt:variant>
    </vt:vector>
  </HeadingPairs>
  <TitlesOfParts>
    <vt:vector size="19" baseType="lpstr">
      <vt:lpstr>Aptos</vt:lpstr>
      <vt:lpstr>Arial</vt:lpstr>
      <vt:lpstr>Times New Roman</vt:lpstr>
      <vt:lpstr>Wingdings</vt:lpstr>
      <vt:lpstr>Office-tema</vt:lpstr>
      <vt:lpstr>Værdiskabelse + konkurrenceevne</vt:lpstr>
      <vt:lpstr>Hvordan sikrer vi vores  markedsposition?</vt:lpstr>
      <vt:lpstr>VærdiLoop.  Arbejdsseminar og analyse</vt:lpstr>
      <vt:lpstr>Strategisk &gt; taktisk &gt; operationelt</vt:lpstr>
      <vt:lpstr>Strategisk &gt; taktisk &gt; operationelt</vt:lpstr>
      <vt:lpstr>Værdiskabelse og konkurrenceevne</vt:lpstr>
      <vt:lpstr>Hvorfor skal kunderne  vælge at handle med os?</vt:lpstr>
      <vt:lpstr>Hvordan skaber vi reel  værdi for vores kunder?</vt:lpstr>
      <vt:lpstr>Værdiskabelse hos kunden</vt:lpstr>
      <vt:lpstr>Værdiskabelse hos kunden</vt:lpstr>
      <vt:lpstr>Værdiskabelse hos kunden</vt:lpstr>
      <vt:lpstr>Dit succesfelt Forbedring af konkurrenceevnen</vt:lpstr>
      <vt:lpstr>Tilbud på VærdiLoop arbejdsseminar og forretningsanalyse </vt:lpstr>
      <vt:lpstr> Kontakt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Alan Schmidt</dc:creator>
  <cp:lastModifiedBy>Ole Buch</cp:lastModifiedBy>
  <cp:revision>86</cp:revision>
  <dcterms:created xsi:type="dcterms:W3CDTF">2026-02-02T10:00:22Z</dcterms:created>
  <dcterms:modified xsi:type="dcterms:W3CDTF">2026-02-26T07:30:07Z</dcterms:modified>
</cp:coreProperties>
</file>